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442" r:id="rId2"/>
    <p:sldId id="446" r:id="rId3"/>
    <p:sldId id="429" r:id="rId4"/>
    <p:sldId id="448" r:id="rId5"/>
    <p:sldId id="452" r:id="rId6"/>
    <p:sldId id="451" r:id="rId7"/>
    <p:sldId id="453" r:id="rId8"/>
    <p:sldId id="454" r:id="rId9"/>
    <p:sldId id="455" r:id="rId10"/>
    <p:sldId id="449" r:id="rId11"/>
  </p:sldIdLst>
  <p:sldSz cx="9144000" cy="6858000" type="screen4x3"/>
  <p:notesSz cx="6735763" cy="98663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41" userDrawn="1">
          <p15:clr>
            <a:srgbClr val="A4A3A4"/>
          </p15:clr>
        </p15:guide>
        <p15:guide id="2" pos="2158" userDrawn="1">
          <p15:clr>
            <a:srgbClr val="A4A3A4"/>
          </p15:clr>
        </p15:guide>
        <p15:guide id="3" orient="horz" pos="3108" userDrawn="1">
          <p15:clr>
            <a:srgbClr val="A4A3A4"/>
          </p15:clr>
        </p15:guide>
        <p15:guide id="4"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070" autoAdjust="0"/>
  </p:normalViewPr>
  <p:slideViewPr>
    <p:cSldViewPr>
      <p:cViewPr varScale="1">
        <p:scale>
          <a:sx n="85" d="100"/>
          <a:sy n="85" d="100"/>
        </p:scale>
        <p:origin x="1334" y="7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460" y="-84"/>
      </p:cViewPr>
      <p:guideLst>
        <p:guide orient="horz" pos="3141"/>
        <p:guide pos="2158"/>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18726" cy="492601"/>
          </a:xfrm>
          <a:prstGeom prst="rect">
            <a:avLst/>
          </a:prstGeom>
        </p:spPr>
        <p:txBody>
          <a:bodyPr vert="horz" lIns="90439" tIns="45220" rIns="90439" bIns="45220"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15462" y="3"/>
            <a:ext cx="2918726" cy="492601"/>
          </a:xfrm>
          <a:prstGeom prst="rect">
            <a:avLst/>
          </a:prstGeom>
        </p:spPr>
        <p:txBody>
          <a:bodyPr vert="horz" lIns="90439" tIns="45220" rIns="90439" bIns="45220" rtlCol="0"/>
          <a:lstStyle>
            <a:lvl1pPr algn="r">
              <a:defRPr sz="1200">
                <a:latin typeface="Arial" charset="0"/>
                <a:cs typeface="+mn-cs"/>
              </a:defRPr>
            </a:lvl1pPr>
          </a:lstStyle>
          <a:p>
            <a:pPr>
              <a:defRPr/>
            </a:pPr>
            <a:fld id="{755070D7-6F45-4867-8562-F18679E49EE9}" type="datetimeFigureOut">
              <a:rPr lang="ro-RO"/>
              <a:pPr>
                <a:defRPr/>
              </a:pPr>
              <a:t>25.10.2018</a:t>
            </a:fld>
            <a:endParaRPr lang="ro-RO"/>
          </a:p>
        </p:txBody>
      </p:sp>
      <p:sp>
        <p:nvSpPr>
          <p:cNvPr id="4" name="Footer Placeholder 3"/>
          <p:cNvSpPr>
            <a:spLocks noGrp="1"/>
          </p:cNvSpPr>
          <p:nvPr>
            <p:ph type="ftr" sz="quarter" idx="2"/>
          </p:nvPr>
        </p:nvSpPr>
        <p:spPr>
          <a:xfrm>
            <a:off x="0" y="9372126"/>
            <a:ext cx="2918726" cy="492601"/>
          </a:xfrm>
          <a:prstGeom prst="rect">
            <a:avLst/>
          </a:prstGeom>
        </p:spPr>
        <p:txBody>
          <a:bodyPr vert="horz" lIns="90439" tIns="45220" rIns="90439" bIns="45220"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15462" y="9372126"/>
            <a:ext cx="2918726" cy="492601"/>
          </a:xfrm>
          <a:prstGeom prst="rect">
            <a:avLst/>
          </a:prstGeom>
        </p:spPr>
        <p:txBody>
          <a:bodyPr vert="horz" lIns="90439" tIns="45220" rIns="90439" bIns="45220"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18726" cy="492601"/>
          </a:xfrm>
          <a:prstGeom prst="rect">
            <a:avLst/>
          </a:prstGeom>
        </p:spPr>
        <p:txBody>
          <a:bodyPr vert="horz" lIns="90439" tIns="45220" rIns="90439" bIns="45220"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15462" y="3"/>
            <a:ext cx="2918726" cy="492601"/>
          </a:xfrm>
          <a:prstGeom prst="rect">
            <a:avLst/>
          </a:prstGeom>
        </p:spPr>
        <p:txBody>
          <a:bodyPr vert="horz" lIns="90439" tIns="45220" rIns="90439" bIns="45220" rtlCol="0"/>
          <a:lstStyle>
            <a:lvl1pPr algn="r">
              <a:defRPr sz="1200">
                <a:latin typeface="Arial" charset="0"/>
                <a:cs typeface="+mn-cs"/>
              </a:defRPr>
            </a:lvl1pPr>
          </a:lstStyle>
          <a:p>
            <a:pPr>
              <a:defRPr/>
            </a:pPr>
            <a:fld id="{1513F57D-D02A-4DF3-828D-8246D1119CE6}" type="datetimeFigureOut">
              <a:rPr lang="ro-RO"/>
              <a:pPr>
                <a:defRPr/>
              </a:pPr>
              <a:t>25.10.2018</a:t>
            </a:fld>
            <a:endParaRPr lang="ro-RO"/>
          </a:p>
        </p:txBody>
      </p:sp>
      <p:sp>
        <p:nvSpPr>
          <p:cNvPr id="4" name="Slide Image Placeholder 3"/>
          <p:cNvSpPr>
            <a:spLocks noGrp="1" noRot="1" noChangeAspect="1"/>
          </p:cNvSpPr>
          <p:nvPr>
            <p:ph type="sldImg" idx="2"/>
          </p:nvPr>
        </p:nvSpPr>
        <p:spPr>
          <a:xfrm>
            <a:off x="900113" y="739775"/>
            <a:ext cx="4935537" cy="3703638"/>
          </a:xfrm>
          <a:prstGeom prst="rect">
            <a:avLst/>
          </a:prstGeom>
          <a:noFill/>
          <a:ln w="12700">
            <a:solidFill>
              <a:prstClr val="black"/>
            </a:solidFill>
          </a:ln>
        </p:spPr>
        <p:txBody>
          <a:bodyPr vert="horz" lIns="90439" tIns="45220" rIns="90439" bIns="45220" rtlCol="0" anchor="ctr"/>
          <a:lstStyle/>
          <a:p>
            <a:pPr lvl="0"/>
            <a:endParaRPr lang="ro-RO" noProof="0" smtClean="0"/>
          </a:p>
        </p:txBody>
      </p:sp>
      <p:sp>
        <p:nvSpPr>
          <p:cNvPr id="5" name="Notes Placeholder 4"/>
          <p:cNvSpPr>
            <a:spLocks noGrp="1"/>
          </p:cNvSpPr>
          <p:nvPr>
            <p:ph type="body" sz="quarter" idx="3"/>
          </p:nvPr>
        </p:nvSpPr>
        <p:spPr>
          <a:xfrm>
            <a:off x="672947" y="4687651"/>
            <a:ext cx="5389871" cy="4438173"/>
          </a:xfrm>
          <a:prstGeom prst="rect">
            <a:avLst/>
          </a:prstGeom>
        </p:spPr>
        <p:txBody>
          <a:bodyPr vert="horz" lIns="90439" tIns="45220" rIns="90439" bIns="452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smtClean="0"/>
          </a:p>
        </p:txBody>
      </p:sp>
      <p:sp>
        <p:nvSpPr>
          <p:cNvPr id="6" name="Footer Placeholder 5"/>
          <p:cNvSpPr>
            <a:spLocks noGrp="1"/>
          </p:cNvSpPr>
          <p:nvPr>
            <p:ph type="ftr" sz="quarter" idx="4"/>
          </p:nvPr>
        </p:nvSpPr>
        <p:spPr>
          <a:xfrm>
            <a:off x="0" y="9372126"/>
            <a:ext cx="2918726" cy="492601"/>
          </a:xfrm>
          <a:prstGeom prst="rect">
            <a:avLst/>
          </a:prstGeom>
        </p:spPr>
        <p:txBody>
          <a:bodyPr vert="horz" lIns="90439" tIns="45220" rIns="90439" bIns="45220"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15462" y="9372126"/>
            <a:ext cx="2918726" cy="492601"/>
          </a:xfrm>
          <a:prstGeom prst="rect">
            <a:avLst/>
          </a:prstGeom>
        </p:spPr>
        <p:txBody>
          <a:bodyPr vert="horz" lIns="90439" tIns="45220" rIns="90439" bIns="45220"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smtClean="0"/>
          </a:p>
        </p:txBody>
      </p:sp>
    </p:spTree>
    <p:extLst>
      <p:ext uri="{BB962C8B-B14F-4D97-AF65-F5344CB8AC3E}">
        <p14:creationId xmlns:p14="http://schemas.microsoft.com/office/powerpoint/2010/main" val="2910639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685868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773969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318345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3561812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2479993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2631596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2955660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151324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00113" y="739775"/>
            <a:ext cx="4935537" cy="3703638"/>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1098680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10/25/2018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10/25/2018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10/25/2018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10/25/2018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interregrobg.eu/"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www.interregrobg.eu/" TargetMode="External"/><Relationship Id="rId7"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2.jpg"/><Relationship Id="rId5" Type="http://schemas.openxmlformats.org/officeDocument/2006/relationships/image" Target="../media/image3.png"/><Relationship Id="rId4" Type="http://schemas.openxmlformats.org/officeDocument/2006/relationships/image" Target="../media/image21.png"/><Relationship Id="rId9" Type="http://schemas.openxmlformats.org/officeDocument/2006/relationships/image" Target="../media/image7.jpe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2.pn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hyperlink" Target="http://www.interregrobg.eu/en/rules-of-implementation/programme-rules/visual-identity-manual.html" TargetMode="Externa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png"/><Relationship Id="rId3" Type="http://schemas.openxmlformats.org/officeDocument/2006/relationships/image" Target="../media/image7.jpe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5.jpeg"/><Relationship Id="rId5" Type="http://schemas.openxmlformats.org/officeDocument/2006/relationships/image" Target="../media/image3.png"/><Relationship Id="rId15" Type="http://schemas.openxmlformats.org/officeDocument/2006/relationships/image" Target="../media/image19.png"/><Relationship Id="rId10" Type="http://schemas.openxmlformats.org/officeDocument/2006/relationships/image" Target="../media/image14.jpeg"/><Relationship Id="rId4" Type="http://schemas.openxmlformats.org/officeDocument/2006/relationships/image" Target="../media/image2.png"/><Relationship Id="rId9" Type="http://schemas.openxmlformats.org/officeDocument/2006/relationships/image" Target="../media/image13.jpeg"/><Relationship Id="rId1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interreg.eu/" TargetMode="External"/><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7.jpeg"/><Relationship Id="rId4" Type="http://schemas.openxmlformats.org/officeDocument/2006/relationships/hyperlink" Target="http://www.interregrobg.eu/" TargetMode="External"/><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9.xml"/><Relationship Id="rId7"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png"/><Relationship Id="rId11" Type="http://schemas.openxmlformats.org/officeDocument/2006/relationships/image" Target="../media/image20.emf"/><Relationship Id="rId5" Type="http://schemas.openxmlformats.org/officeDocument/2006/relationships/image" Target="../media/image2.png"/><Relationship Id="rId10" Type="http://schemas.openxmlformats.org/officeDocument/2006/relationships/package" Target="../embeddings/Microsoft_Word_Document1.docx"/><Relationship Id="rId4" Type="http://schemas.openxmlformats.org/officeDocument/2006/relationships/image" Target="../media/image7.jpeg"/><Relationship Id="rId9"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dirty="0">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dirty="0">
              <a:solidFill>
                <a:srgbClr val="000000"/>
              </a:solidFill>
            </a:endParaRPr>
          </a:p>
        </p:txBody>
      </p:sp>
      <p:sp>
        <p:nvSpPr>
          <p:cNvPr id="9" name="Rectangle 8"/>
          <p:cNvSpPr/>
          <p:nvPr/>
        </p:nvSpPr>
        <p:spPr>
          <a:xfrm>
            <a:off x="533400" y="1507275"/>
            <a:ext cx="8229600" cy="3416320"/>
          </a:xfrm>
          <a:prstGeom prst="rect">
            <a:avLst/>
          </a:prstGeom>
        </p:spPr>
        <p:txBody>
          <a:bodyPr wrap="square">
            <a:spAutoFit/>
          </a:bodyPr>
          <a:lstStyle/>
          <a:p>
            <a:pPr algn="ctr"/>
            <a:r>
              <a:rPr lang="en-US" sz="2400" b="1" dirty="0" smtClean="0">
                <a:solidFill>
                  <a:srgbClr val="002060"/>
                </a:solidFill>
                <a:effectLst>
                  <a:outerShdw blurRad="38100" dist="38100" dir="2700000" algn="tl">
                    <a:srgbClr val="000000">
                      <a:alpha val="43137"/>
                    </a:srgbClr>
                  </a:outerShdw>
                </a:effectLst>
                <a:latin typeface="Trebuchet MS" pitchFamily="34" charset="0"/>
              </a:rPr>
              <a:t>INTERREG V-A </a:t>
            </a:r>
            <a:endParaRPr lang="ro-RO" sz="2400" b="1" dirty="0" smtClean="0">
              <a:solidFill>
                <a:srgbClr val="002060"/>
              </a:solidFill>
              <a:effectLst>
                <a:outerShdw blurRad="38100" dist="38100" dir="2700000" algn="tl">
                  <a:srgbClr val="000000">
                    <a:alpha val="43137"/>
                  </a:srgbClr>
                </a:outerShdw>
              </a:effectLst>
              <a:latin typeface="Trebuchet MS" pitchFamily="34" charset="0"/>
            </a:endParaRPr>
          </a:p>
          <a:p>
            <a:pPr algn="ctr"/>
            <a:r>
              <a:rPr lang="en-US" sz="2400" b="1" dirty="0" smtClean="0">
                <a:solidFill>
                  <a:srgbClr val="002060"/>
                </a:solidFill>
                <a:effectLst>
                  <a:outerShdw blurRad="38100" dist="38100" dir="2700000" algn="tl">
                    <a:srgbClr val="000000">
                      <a:alpha val="43137"/>
                    </a:srgbClr>
                  </a:outerShdw>
                </a:effectLst>
                <a:latin typeface="Trebuchet MS" pitchFamily="34" charset="0"/>
              </a:rPr>
              <a:t>Rom</a:t>
            </a:r>
            <a:r>
              <a:rPr lang="en-US" sz="2400" b="1" dirty="0">
                <a:solidFill>
                  <a:srgbClr val="002060"/>
                </a:solidFill>
                <a:effectLst>
                  <a:outerShdw blurRad="38100" dist="38100" dir="2700000" algn="tl">
                    <a:srgbClr val="000000">
                      <a:alpha val="43137"/>
                    </a:srgbClr>
                  </a:outerShdw>
                </a:effectLst>
                <a:latin typeface="Trebuchet MS" pitchFamily="34" charset="0"/>
              </a:rPr>
              <a:t>a</a:t>
            </a:r>
            <a:r>
              <a:rPr lang="en-US" sz="2400" b="1" dirty="0" smtClean="0">
                <a:solidFill>
                  <a:srgbClr val="002060"/>
                </a:solidFill>
                <a:effectLst>
                  <a:outerShdw blurRad="38100" dist="38100" dir="2700000" algn="tl">
                    <a:srgbClr val="000000">
                      <a:alpha val="43137"/>
                    </a:srgbClr>
                  </a:outerShdw>
                </a:effectLst>
                <a:latin typeface="Trebuchet MS" pitchFamily="34" charset="0"/>
              </a:rPr>
              <a:t>nia-Bulgaria</a:t>
            </a:r>
            <a:endParaRPr lang="ro-RO" sz="2400" b="1" dirty="0" smtClean="0">
              <a:solidFill>
                <a:srgbClr val="002060"/>
              </a:solidFill>
              <a:effectLst>
                <a:outerShdw blurRad="38100" dist="38100" dir="2700000" algn="tl">
                  <a:srgbClr val="000000">
                    <a:alpha val="43137"/>
                  </a:srgbClr>
                </a:outerShdw>
              </a:effectLst>
              <a:latin typeface="Trebuchet MS" pitchFamily="34" charset="0"/>
            </a:endParaRPr>
          </a:p>
          <a:p>
            <a:pPr algn="ctr"/>
            <a:endParaRPr lang="ro-RO" sz="2000" b="1" dirty="0" smtClean="0">
              <a:solidFill>
                <a:srgbClr val="002060"/>
              </a:solidFill>
              <a:effectLst>
                <a:outerShdw blurRad="38100" dist="38100" dir="2700000" algn="tl">
                  <a:srgbClr val="000000">
                    <a:alpha val="43137"/>
                  </a:srgbClr>
                </a:outerShdw>
              </a:effectLst>
              <a:latin typeface="Trebuchet MS" pitchFamily="34" charset="0"/>
            </a:endParaRPr>
          </a:p>
          <a:p>
            <a:pPr algn="ctr"/>
            <a:endParaRPr lang="ro-RO" sz="2000" b="1" dirty="0">
              <a:solidFill>
                <a:srgbClr val="002060"/>
              </a:solidFill>
              <a:effectLst>
                <a:outerShdw blurRad="38100" dist="38100" dir="2700000" algn="tl">
                  <a:srgbClr val="000000">
                    <a:alpha val="43137"/>
                  </a:srgbClr>
                </a:outerShdw>
              </a:effectLst>
              <a:latin typeface="Trebuchet MS" pitchFamily="34" charset="0"/>
            </a:endParaRPr>
          </a:p>
          <a:p>
            <a:pPr algn="ctr"/>
            <a:r>
              <a:rPr lang="it-IT" sz="3200" b="1" dirty="0" smtClean="0">
                <a:solidFill>
                  <a:schemeClr val="tx2">
                    <a:lumMod val="50000"/>
                  </a:schemeClr>
                </a:solidFill>
                <a:effectLst>
                  <a:outerShdw blurRad="38100" dist="38100" dir="2700000" algn="tl">
                    <a:srgbClr val="000000">
                      <a:alpha val="43137"/>
                    </a:srgbClr>
                  </a:outerShdw>
                </a:effectLst>
                <a:latin typeface="Trebuchet MS" pitchFamily="34" charset="0"/>
              </a:rPr>
              <a:t>Information and publicity measures</a:t>
            </a:r>
            <a:endParaRPr lang="it-IT" sz="3200" b="1" dirty="0">
              <a:solidFill>
                <a:schemeClr val="tx2">
                  <a:lumMod val="50000"/>
                </a:schemeClr>
              </a:solidFill>
              <a:effectLst>
                <a:outerShdw blurRad="38100" dist="38100" dir="2700000" algn="tl">
                  <a:srgbClr val="000000">
                    <a:alpha val="43137"/>
                  </a:srgbClr>
                </a:outerShdw>
              </a:effectLst>
              <a:latin typeface="Trebuchet MS" pitchFamily="34" charset="0"/>
            </a:endParaRPr>
          </a:p>
          <a:p>
            <a:pPr algn="ctr"/>
            <a:endParaRPr lang="it-IT" sz="3600" b="1" dirty="0" smtClean="0">
              <a:solidFill>
                <a:schemeClr val="tx2">
                  <a:lumMod val="50000"/>
                </a:schemeClr>
              </a:solidFill>
              <a:effectLst>
                <a:outerShdw blurRad="38100" dist="38100" dir="2700000" algn="tl">
                  <a:srgbClr val="000000">
                    <a:alpha val="43137"/>
                  </a:srgbClr>
                </a:outerShdw>
              </a:effectLst>
              <a:latin typeface="Trebuchet MS" pitchFamily="34" charset="0"/>
            </a:endParaRPr>
          </a:p>
          <a:p>
            <a:pPr algn="ctr"/>
            <a:r>
              <a:rPr lang="ro-RO"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Silistra</a:t>
            </a:r>
            <a:r>
              <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 </a:t>
            </a:r>
            <a:r>
              <a:rPr lang="ro-RO"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2</a:t>
            </a:r>
            <a:r>
              <a:rPr lang="ro-RO" sz="2000" b="1" dirty="0">
                <a:solidFill>
                  <a:schemeClr val="tx2">
                    <a:lumMod val="50000"/>
                  </a:schemeClr>
                </a:solidFill>
                <a:effectLst>
                  <a:outerShdw blurRad="38100" dist="38100" dir="2700000" algn="tl">
                    <a:srgbClr val="000000">
                      <a:alpha val="43137"/>
                    </a:srgbClr>
                  </a:outerShdw>
                </a:effectLst>
                <a:latin typeface="Trebuchet MS" pitchFamily="34" charset="0"/>
              </a:rPr>
              <a:t>6</a:t>
            </a:r>
            <a:r>
              <a:rPr lang="ro-RO"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th</a:t>
            </a:r>
            <a:r>
              <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 </a:t>
            </a:r>
            <a:r>
              <a:rPr lang="ro-RO"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of October</a:t>
            </a:r>
            <a:r>
              <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 201</a:t>
            </a:r>
            <a:r>
              <a:rPr lang="ro-RO"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8</a:t>
            </a:r>
            <a:endPar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endParaRPr>
          </a:p>
          <a:p>
            <a:pPr algn="ctr"/>
            <a:r>
              <a:rPr lang="en-US" sz="2000" b="1" dirty="0" err="1" smtClean="0">
                <a:solidFill>
                  <a:schemeClr val="tx2">
                    <a:lumMod val="50000"/>
                  </a:schemeClr>
                </a:solidFill>
                <a:effectLst>
                  <a:outerShdw blurRad="38100" dist="38100" dir="2700000" algn="tl">
                    <a:srgbClr val="000000">
                      <a:alpha val="43137"/>
                    </a:srgbClr>
                  </a:outerShdw>
                </a:effectLst>
                <a:latin typeface="Trebuchet MS" pitchFamily="34" charset="0"/>
              </a:rPr>
              <a:t>Drobeta</a:t>
            </a:r>
            <a:r>
              <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 </a:t>
            </a:r>
            <a:r>
              <a:rPr lang="en-US" sz="2000" b="1" dirty="0" err="1" smtClean="0">
                <a:solidFill>
                  <a:schemeClr val="tx2">
                    <a:lumMod val="50000"/>
                  </a:schemeClr>
                </a:solidFill>
                <a:effectLst>
                  <a:outerShdw blurRad="38100" dist="38100" dir="2700000" algn="tl">
                    <a:srgbClr val="000000">
                      <a:alpha val="43137"/>
                    </a:srgbClr>
                  </a:outerShdw>
                </a:effectLst>
                <a:latin typeface="Trebuchet MS" pitchFamily="34" charset="0"/>
              </a:rPr>
              <a:t>Turnu</a:t>
            </a:r>
            <a:r>
              <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 </a:t>
            </a:r>
            <a:r>
              <a:rPr lang="en-US" sz="2000" b="1" dirty="0" err="1" smtClean="0">
                <a:solidFill>
                  <a:schemeClr val="tx2">
                    <a:lumMod val="50000"/>
                  </a:schemeClr>
                </a:solidFill>
                <a:effectLst>
                  <a:outerShdw blurRad="38100" dist="38100" dir="2700000" algn="tl">
                    <a:srgbClr val="000000">
                      <a:alpha val="43137"/>
                    </a:srgbClr>
                  </a:outerShdw>
                </a:effectLst>
                <a:latin typeface="Trebuchet MS" pitchFamily="34" charset="0"/>
              </a:rPr>
              <a:t>Severin</a:t>
            </a:r>
            <a:r>
              <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 30</a:t>
            </a:r>
            <a:r>
              <a:rPr lang="en-US" sz="2000" b="1" baseline="30000" dirty="0" smtClean="0">
                <a:solidFill>
                  <a:schemeClr val="tx2">
                    <a:lumMod val="50000"/>
                  </a:schemeClr>
                </a:solidFill>
                <a:effectLst>
                  <a:outerShdw blurRad="38100" dist="38100" dir="2700000" algn="tl">
                    <a:srgbClr val="000000">
                      <a:alpha val="43137"/>
                    </a:srgbClr>
                  </a:outerShdw>
                </a:effectLst>
                <a:latin typeface="Trebuchet MS" pitchFamily="34" charset="0"/>
              </a:rPr>
              <a:t>th</a:t>
            </a:r>
            <a:r>
              <a:rPr lang="en-US" sz="2000" b="1" dirty="0" smtClean="0">
                <a:solidFill>
                  <a:schemeClr val="tx2">
                    <a:lumMod val="50000"/>
                  </a:schemeClr>
                </a:solidFill>
                <a:effectLst>
                  <a:outerShdw blurRad="38100" dist="38100" dir="2700000" algn="tl">
                    <a:srgbClr val="000000">
                      <a:alpha val="43137"/>
                    </a:srgbClr>
                  </a:outerShdw>
                </a:effectLst>
                <a:latin typeface="Trebuchet MS" pitchFamily="34" charset="0"/>
              </a:rPr>
              <a:t> of October 2018</a:t>
            </a:r>
            <a:endParaRPr lang="en-US" sz="2000" b="1" dirty="0">
              <a:solidFill>
                <a:schemeClr val="tx2">
                  <a:lumMod val="50000"/>
                </a:schemeClr>
              </a:solidFill>
              <a:effectLst>
                <a:outerShdw blurRad="38100" dist="38100" dir="2700000" algn="tl">
                  <a:srgbClr val="000000">
                    <a:alpha val="43137"/>
                  </a:srgbClr>
                </a:outerShdw>
              </a:effectLst>
              <a:latin typeface="Trebuchet MS" pitchFamily="34" charset="0"/>
            </a:endParaRPr>
          </a:p>
          <a:p>
            <a:pPr algn="ctr"/>
            <a:endParaRPr lang="en-US" sz="2000" b="1" dirty="0" smtClean="0">
              <a:solidFill>
                <a:srgbClr val="FF0000"/>
              </a:solidFill>
              <a:effectLst>
                <a:outerShdw blurRad="38100" dist="38100" dir="2700000" algn="tl">
                  <a:srgbClr val="000000">
                    <a:alpha val="43137"/>
                  </a:srgbClr>
                </a:outerShdw>
              </a:effectLst>
              <a:latin typeface="Trebuchet MS" pitchFamily="34"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dirty="0">
              <a:solidFill>
                <a:srgbClr val="000000"/>
              </a:solidFill>
            </a:endParaRPr>
          </a:p>
        </p:txBody>
      </p:sp>
      <p:sp>
        <p:nvSpPr>
          <p:cNvPr id="1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dirty="0">
              <a:solidFill>
                <a:srgbClr val="000000"/>
              </a:solidFill>
            </a:endParaRPr>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6276" y="226388"/>
            <a:ext cx="1606656" cy="1172212"/>
          </a:xfrm>
          <a:prstGeom prst="rect">
            <a:avLst/>
          </a:prstGeom>
        </p:spPr>
      </p:pic>
      <p:pic>
        <p:nvPicPr>
          <p:cNvPr id="19" name="Content Placeholder 11"/>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889266" y="226388"/>
            <a:ext cx="1447800" cy="1171575"/>
          </a:xfrm>
          <a:prstGeom prst="rect">
            <a:avLst/>
          </a:prstGeom>
          <a:noFill/>
          <a:ln w="9525">
            <a:noFill/>
            <a:miter lim="800000"/>
            <a:headEnd/>
            <a:tailEnd/>
          </a:ln>
        </p:spPr>
      </p:pic>
      <p:pic>
        <p:nvPicPr>
          <p:cNvPr id="3" name="Picture 2"/>
          <p:cNvPicPr>
            <a:picLocks noChangeAspect="1"/>
          </p:cNvPicPr>
          <p:nvPr/>
        </p:nvPicPr>
        <p:blipFill>
          <a:blip r:embed="rId5"/>
          <a:stretch>
            <a:fillRect/>
          </a:stretch>
        </p:blipFill>
        <p:spPr>
          <a:xfrm>
            <a:off x="389790" y="228600"/>
            <a:ext cx="3420152" cy="902286"/>
          </a:xfrm>
          <a:prstGeom prst="rect">
            <a:avLst/>
          </a:prstGeom>
        </p:spPr>
      </p:pic>
      <p:pic>
        <p:nvPicPr>
          <p:cNvPr id="4" name="Picture 3"/>
          <p:cNvPicPr>
            <a:picLocks noChangeAspect="1"/>
          </p:cNvPicPr>
          <p:nvPr/>
        </p:nvPicPr>
        <p:blipFill>
          <a:blip r:embed="rId6"/>
          <a:stretch>
            <a:fillRect/>
          </a:stretch>
        </p:blipFill>
        <p:spPr>
          <a:xfrm>
            <a:off x="3370160" y="4752200"/>
            <a:ext cx="2403680" cy="1095568"/>
          </a:xfrm>
          <a:prstGeom prst="rect">
            <a:avLst/>
          </a:prstGeom>
        </p:spPr>
      </p:pic>
      <p:pic>
        <p:nvPicPr>
          <p:cNvPr id="5" name="Picture 4"/>
          <p:cNvPicPr>
            <a:picLocks noChangeAspect="1"/>
          </p:cNvPicPr>
          <p:nvPr/>
        </p:nvPicPr>
        <p:blipFill>
          <a:blip r:embed="rId7"/>
          <a:stretch>
            <a:fillRect/>
          </a:stretch>
        </p:blipFill>
        <p:spPr>
          <a:xfrm>
            <a:off x="7595395" y="252202"/>
            <a:ext cx="986732" cy="966998"/>
          </a:xfrm>
          <a:prstGeom prst="rect">
            <a:avLst/>
          </a:prstGeom>
        </p:spPr>
      </p:pic>
      <p:sp>
        <p:nvSpPr>
          <p:cNvPr id="6" name="Rectangle 5"/>
          <p:cNvSpPr/>
          <p:nvPr/>
        </p:nvSpPr>
        <p:spPr>
          <a:xfrm>
            <a:off x="224118" y="6246203"/>
            <a:ext cx="8534400" cy="369332"/>
          </a:xfrm>
          <a:prstGeom prst="rect">
            <a:avLst/>
          </a:prstGeom>
        </p:spPr>
        <p:txBody>
          <a:bodyPr wrap="square">
            <a:spAutoFit/>
          </a:bodyPr>
          <a:lstStyle/>
          <a:p>
            <a:pPr lvl="0" algn="ctr"/>
            <a:r>
              <a:rPr lang="ro-RO" b="1" dirty="0" smtClean="0">
                <a:solidFill>
                  <a:srgbClr val="002060"/>
                </a:solidFill>
                <a:effectLst>
                  <a:outerShdw blurRad="38100" dist="38100" dir="2700000" algn="tl">
                    <a:srgbClr val="000000">
                      <a:alpha val="43137"/>
                    </a:srgbClr>
                  </a:outerShdw>
                </a:effectLst>
                <a:latin typeface="Trebuchet MS" pitchFamily="34" charset="0"/>
                <a:hlinkClick r:id="rId8"/>
              </a:rPr>
              <a:t>www.interregrobg.eu</a:t>
            </a:r>
            <a:r>
              <a:rPr lang="ro-RO" b="1" dirty="0" smtClean="0">
                <a:solidFill>
                  <a:srgbClr val="002060"/>
                </a:solidFill>
                <a:effectLst>
                  <a:outerShdw blurRad="38100" dist="38100" dir="2700000" algn="tl">
                    <a:srgbClr val="000000">
                      <a:alpha val="43137"/>
                    </a:srgbClr>
                  </a:outerShdw>
                </a:effectLst>
                <a:latin typeface="Trebuchet MS" pitchFamily="34" charset="0"/>
              </a:rPr>
              <a:t> </a:t>
            </a:r>
            <a:endParaRPr lang="en-US" b="1" dirty="0">
              <a:solidFill>
                <a:srgbClr val="002060"/>
              </a:solidFill>
              <a:effectLst>
                <a:outerShdw blurRad="38100" dist="38100" dir="2700000" algn="tl">
                  <a:srgbClr val="000000">
                    <a:alpha val="43137"/>
                  </a:srgbClr>
                </a:outerShdw>
              </a:effectLst>
              <a:latin typeface="Trebuchet MS" pitchFamily="34" charset="0"/>
            </a:endParaRPr>
          </a:p>
        </p:txBody>
      </p:sp>
    </p:spTree>
    <p:extLst>
      <p:ext uri="{BB962C8B-B14F-4D97-AF65-F5344CB8AC3E}">
        <p14:creationId xmlns:p14="http://schemas.microsoft.com/office/powerpoint/2010/main" val="37376491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70">
        <p15:prstTrans prst="peelOff"/>
      </p:transition>
    </mc:Choice>
    <mc:Fallback xmlns="">
      <p:transition spd="slow" advTm="107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23900" y="1976535"/>
            <a:ext cx="7772400" cy="629539"/>
          </a:xfrm>
        </p:spPr>
        <p:txBody>
          <a:bodyPr/>
          <a:lstStyle/>
          <a:p>
            <a:pPr algn="ctr"/>
            <a:r>
              <a:rPr lang="en-US" sz="3600" dirty="0" smtClean="0">
                <a:solidFill>
                  <a:schemeClr val="tx2">
                    <a:lumMod val="50000"/>
                  </a:schemeClr>
                </a:solidFill>
                <a:latin typeface="Trebuchet MS" panose="020B0603020202020204" pitchFamily="34" charset="0"/>
              </a:rPr>
              <a:t>T</a:t>
            </a:r>
            <a:r>
              <a:rPr lang="ro-RO" sz="3600" dirty="0" smtClean="0">
                <a:solidFill>
                  <a:schemeClr val="tx2">
                    <a:lumMod val="50000"/>
                  </a:schemeClr>
                </a:solidFill>
                <a:latin typeface="Trebuchet MS" panose="020B0603020202020204" pitchFamily="34" charset="0"/>
              </a:rPr>
              <a:t>hank you for your attention</a:t>
            </a:r>
            <a:r>
              <a:rPr lang="en-US" sz="3600" dirty="0" smtClean="0">
                <a:solidFill>
                  <a:schemeClr val="tx2">
                    <a:lumMod val="50000"/>
                  </a:schemeClr>
                </a:solidFill>
                <a:latin typeface="Trebuchet MS" panose="020B0603020202020204" pitchFamily="34" charset="0"/>
              </a:rPr>
              <a:t>!</a:t>
            </a:r>
            <a:endParaRPr lang="en-US" sz="3600" dirty="0">
              <a:solidFill>
                <a:schemeClr val="tx2">
                  <a:lumMod val="50000"/>
                </a:schemeClr>
              </a:solidFill>
              <a:latin typeface="Trebuchet MS" panose="020B0603020202020204" pitchFamily="34" charset="0"/>
            </a:endParaRPr>
          </a:p>
        </p:txBody>
      </p:sp>
      <p:sp>
        <p:nvSpPr>
          <p:cNvPr id="9" name="Subtitle 8"/>
          <p:cNvSpPr>
            <a:spLocks noGrp="1"/>
          </p:cNvSpPr>
          <p:nvPr>
            <p:ph type="subTitle" idx="1"/>
          </p:nvPr>
        </p:nvSpPr>
        <p:spPr>
          <a:xfrm>
            <a:off x="762000" y="5410200"/>
            <a:ext cx="7696200" cy="228600"/>
          </a:xfrm>
        </p:spPr>
        <p:txBody>
          <a:bodyPr/>
          <a:lstStyle/>
          <a:p>
            <a:endParaRPr lang="en-US" sz="1400" dirty="0" smtClean="0">
              <a:latin typeface="Trebuchet MS" panose="020B0603020202020204" pitchFamily="34" charset="0"/>
            </a:endParaRPr>
          </a:p>
          <a:p>
            <a:endParaRPr lang="en-US" sz="1400" dirty="0">
              <a:latin typeface="Trebuchet MS" panose="020B0603020202020204" pitchFamily="34" charset="0"/>
            </a:endParaRPr>
          </a:p>
          <a:p>
            <a:endParaRPr lang="en-US" sz="1400" dirty="0" smtClean="0">
              <a:solidFill>
                <a:schemeClr val="tx1"/>
              </a:solidFill>
              <a:latin typeface="Trebuchet MS" panose="020B0603020202020204" pitchFamily="34" charset="0"/>
            </a:endParaRPr>
          </a:p>
          <a:p>
            <a:r>
              <a:rPr lang="en-US" sz="1400" dirty="0" smtClean="0">
                <a:solidFill>
                  <a:schemeClr val="tx1"/>
                </a:solidFill>
                <a:latin typeface="Trebuchet MS" panose="020B0603020202020204" pitchFamily="34" charset="0"/>
                <a:hlinkClick r:id="rId3"/>
              </a:rPr>
              <a:t>www.interregrobg.eu</a:t>
            </a:r>
            <a:r>
              <a:rPr lang="en-US" sz="1400" dirty="0" smtClean="0">
                <a:solidFill>
                  <a:schemeClr val="tx1"/>
                </a:solidFill>
                <a:latin typeface="Trebuchet MS" panose="020B0603020202020204" pitchFamily="34" charset="0"/>
              </a:rPr>
              <a:t> </a:t>
            </a:r>
            <a:endParaRPr lang="en-US" sz="1400" dirty="0">
              <a:solidFill>
                <a:schemeClr val="tx1"/>
              </a:solidFill>
              <a:latin typeface="Trebuchet MS" panose="020B0603020202020204" pitchFamily="34" charset="0"/>
            </a:endParaRPr>
          </a:p>
        </p:txBody>
      </p:sp>
      <p:sp>
        <p:nvSpPr>
          <p:cNvPr id="8" name="AutoShape 4" descr="data:image/jpeg;base64,/9j/4AAQSkZJRgABAQAAAQABAAD/2wCEAAkGBw0NDA0MDQ8MDQ0NDQwNDQ0NDA8NDA0NFBEWFhQRFBQYHCggGBolGxQUITEhJSkrLi4vFyAzRDQsNygtLisBCgoKDg0OFxAQGCwcHBwrNzcsLDcsLCwsLSwsLCwsLCwvLCwsLCwsLCwsLCwsLCwuLCssNywsLCwsLCw4LC8sLP/AABEIAOEA4QMBIgACEQEDEQH/xAAcAAACAgMBAQAAAAAAAAAAAAAAAgEHAwUGBAj/xABKEAACAQMABAgGDggGAwAAAAAAAQIDBBEFB1GRBhITITE1YbJBYnFyc3QUFRYiJTIzUlSBkpOhsTRCU5TBwtHSIySDo7PwF2OC/8QAGQEBAQADAQAAAAAAAAAAAAAAAAECAwQF/8QAJREBAAEDAwQDAAMAAAAAAAAAAAECAxExMlEEEiFxEyJhFDNB/9oADAMBAAIRAxEAPwC0uGXCq20Pa8vWzOpNuFvbwaVStUxt/VivDLwdraTojhDw30ppGbdW4qUaTb4tvbTlRoxjseHmf/039Q+sTTc9IaWuajb5KhUna28fBGnTk4uS86SlLPathzZ6NmzFMZnVoqqzKCcEpDYN7AqQ2CcE4CIwGBsE4AXBOBsE4AXAYGwTgBMBgfihgBMBgfAcUBMBgfAcUDHgMHs0fo24up8nbUa1xPmzGlTlPi58MmuaK7Xg6qy1XaZqpOVO3t8+CvcLjY/01Ixqrpp1lYiZcRgjBZEdT+kMe+uLFPYnWkt/EQs9T+kv1biwflnWj/IzD5rfK9lXCuGiMFgVNUel10T0fPzbiqn+NJHgutWem6fRbQq9tK5oflKUWX5aOYO2eHGtEYNzfcGNJ2/y1jeRS6ZK3nUpryzinH8TUbex4fY9hnExOiNroXhRpGwmpWt1WhFY/wAGc3Vt5LY6cub61h9qLx4AcOqOmKcqcoqhe0o8arQzmM4ZxytJvncctZXTFtLnym/njB7NCaVq2F3QvaOePb1FPip45SHROm+yUcr6zVdtRXH6ypqw+qgNB7sdHftl+AHn9lXDfmHzTJuTcnztttva2CRKRKR6zmGCcEpEpBEJE4GSJSAjBKQ2CcALgnBOCcARgMDYDAC4DA+AwAmAwPgMBCPm5/AWRwG1aO5jC70kp06MsSp2qbhVqx8Eqj6YR7Fh9q6GmqrgjG6qe2NzFSoUJ8W3pyXvatePTNrwxjzeV+bz3Kcl+/MfWluooz5l57Gyo21ONG3p06NKPxadOChBfUvCegAOJuAAAAAAAFAa37lVNOVorH+BQtqMseGXFdTP+6txf58y8L7r2RpXSFb515cRj2whNwi/sxR1dLH2mWq7PhpWhWjI0Q0dzSTL2veSTgApkiUiUhkgiEhkiUicACROCUiUgISJwNgnAC4JwNgnAQuAwPgAFwGB8BgoTBMKcpNQguNKTUYxXTKTeEt42DdcCrVVtL2FN9HsmFT7vNT+QxmcRMrHlfOg9GwsrO3tIY4tClCnno40kvfTfa3l/We4APImc+XWAAAAANLpvhVo6wfFuriEKmE+SipVa2H0Nwim0u18xYiZ8QTOG6A4aetTRSeEruS+cqCx+MsnqttZWhqjSdedJv8AaW9ZLeotLeZ/FXxLHujl1F9cqjRq1pfFpUqlWWejEYtv8j5Yy376TzJ88ntk+ll98NOElnV0JpCVtc29dyocg40a0JzXKyVPninlfHKHaOrpaZiJmWu5PmGJohoyNCtHU1EwA2AAZIZIEhkgBIlIlIZICEhkiUiUgiEhkicEpALgnA2CcALgnA3FJwEJgnA+AwAmDqNWUM6btH81XMv9ia/ic1g6vVevhmh6O4/42YXdlXplTrC8AADynWAAAOd4e6ZnYaMrV6TxWk4UaMunizm8cbypcZrtSPn+bcpOUnKUpNylKTcpSk+dtt87faXTrg6qh63R7kyl2j0OliOzLnuz5I0K0ZCGjoa2JohoyNCtBWNoVoyNCtAJgB8EAMhkgSGSAEhkgSGQQIZIEhkgIwSkMkMkEKkSkNgnBRCQYGSJwAuAwPgjjR2reAuDq9WHXFD0dx/xs5XjR2redXqxa9uKGGvk7jw/+tmF3ZV6ZUboXYAAeS6wAABw+t/qqHrdHuTKZwXPrea9qoZ5v83R6fMmUy5R2rej0em2Oa7uK0K0M5R2rehXOO1b0b2vJWhWh+NHat5DRVY2hWjI0K0RSYAbABDJDJEJDoASGSBIZIASGSJSGSKgSJwSkMkBCRKRKQyQC4JwNgbARja5mfQ2iacfYtv72PyFHwL5iPnxrmZ9C6J/Rbf0FHuI5Or0hus6y9HJR+bH7KJVOK50kn2JDAcLoAAAAAABEop9KT8qyLyUfmx+yhwATkofNj9lByUPmx+yhwA5/h1xYaHv3iKzbVIZwv1ve/xPn5ovfWfU4uhLrbKVtHfXp5/BMorB39Ltn257upGhGjI0K0dLWTAE4AKWMmZIyMaRJFZ4tMdIwJDxk0VjhnSGSMUajMiqIqYOhkiIyW0yICEhkiUhkioXBPFGSGwEI1zM+gdFfotv6Cj3EUC1zF1aO4SaOjb0Iyu7ZSjRpJp1Y5TUVlHJ1cTMRiG6zMRlvwNR7p9G/TLX76Jms9OWVeoqVG4oVajTahCopSaSy+Y4uyrh0d0ctiAAYqAAAADzX9/QtocpcVadGm5KPHqSUY8Z9Cy/IzXe6zRf06z+/gWKZnSEzDdAaX3W6K+nWf38CPddor6dZ/fwL2VcGYaXW3V4uiVH9pdUIblKf8pS8izNa2nrS6s7ala3FGvJXSqTVKopuMVSmsvHbIq5nf08YoaLnmpMpoxykyWhWb2BcvtAkCKlDIVDoCUhkCGSKiUhkiEOkUCQyQJDJBExz2jqT2kJDJFQym/+olVH2CpDJAMqj2InlH2C4DBUxBuUexHT6t5t6Wo9HydfuM5fB0+rZfC1H0dfuM13dlXplRH2hcgAB5DsAAAHFa2+q4et0e5MpxouPW11XD1uj3JlPNHo9N/W57u5jaFZkYjR0MCNCsdoVkGNisdisBcASBFCHQqHRUSh0Kh0BKHRCGRUMkMkQkOiiUhkiEh0ioEiUiUhkgIwTglInilQuDptXC+FqPo6/cZznFOl1dL4Wo+jr9xmu7sq9MqN0LgAAPHdgAAA4vWx1ZD1ql3JlPtFw61+rIetUu5MqBo9Hpdjnu7mJitGRiM6GtjYrHYrCkYjHYrIEAkAqUOhEOghojoWIyKHQyFQ6CGQ6FQ6KhkhkQh4lEpDJEIcqAAAAOm1d9a0fR1+4zmTptXfWtH0dfuM13dlXplRuhbwAB47sAAAHGa1+rIetUu7MqFlva1urIetUu5MqJnpdL/W5ru5jYjMjEZ0MGOQrHYjIpGIx2KyBQACKEZIpt4XO9iERs7ekortfSwYeeFrPsXlZkVpPxd7/oepDjJh5VaS8Xe/6Dq0l4u9nqQ6Lkw8qtZeLvYytZeLvZ6kOhlMPKrWXi72OrWXi72elDouTDzRtZeLvY3sWXi72eqIxcph4/YsvF3sPYsvF3s9gDJh4/YsvF3s6PV9QlHSlJvHydbofiM1B0HATrKl5lbuM13Z+lXplTHmFogAHkuoAAAcfrRg5aNglj9KpdPmzKm9iy8Xey3tZXV8fWaXdmVaz0Omn6NFyPs8DtZeLvYjtJeLvZsGIzoyww8DtZeLvf8AQxytZrY/IzYMVkyYaiaaeHzMRmzr0lNdq6GaxlTBQACKyW69/Hyo2iNXbfHj5TZokrB0OhEOgGQ6EQ6KHQyEQ6CHQyEQyKMkRzGmOmESAAUB0HATrKl5lbuM586DgJ1lS8yt3Ga7uyr0yp1haIAB5TpAAAHJ6yur4+s0u7Mq5lo6y+r4+s0u7Mq6R6HTbGi5qViMZis3sSsSQzFkQIzWXHx5eVmzZrLn48vKIJYQACoe2+PHym0RqqL4s1nmw1nsNoiSyg6HQiGQDodCIZBDodGNMZFRkQyYiJRRkTGTMaY2QMikTkx5JyEZDoOAb+EqXmVu6zm8nQ8AX8J0vR1u4zC7sq9LTrC1AADynUAAAOT1l9XR9Zpd2ZVrLR1mdXQ9Zpd2ZVrO/p9jTXqVislis6GCGIxmIyKhmrufjy8ps2aqtLMpPtYhJIBGSDJG64ZaKlZaTuqEliLqyrUebClQqScoNeTnj5Ys8dtcLCjJ4a6HtLx4ccEqWlqCSapXVLLoVmve8/TTnti96fPtTpHTGhruwqcld0Z0XnEZtZpVO2E1zS/PyGi1ciuMf6zqpmmXpTGNRCbXQ2vIx1UltlvZuwxy26GTNQqktst7GVSW172MJlt0MmalVJbZb2Mqktr3suEy2yYyNSqktr3sZVJbXvYwZbVMnJq+Ulte9kqpLa97Lgy2uQyavlHte9k8o9r3sYMtpk6LgA/hOl6Ot3GcTyj2vex6VzUpy41OpUhJZSlCpKEl9aZjXR3UzHJFWJfRAHz77cXn0q7/AHmr/cR7b3n0q7/ea39xyfw55bfm/H0GB89+2959Ku/3qt/cK9MXn0q8/eq39w/iTyfN+LZ1m9XQ9Zpd2ZVbPJcaRuakeLUr3FSOc8WpXqTjnbhvpPM6ktst7Oi3b7KcZYVVZlsmKzWupLa97FdSW2W9mzCZbFsVmtdSW2W9iSk30tvysmFy9VzcJLixeW+lroRgsbOpc16VtRWatepGnBeDLfS+xdL7ExrCxr3VRUbalUr1Hj3lOPGa7W+iK7XhFx6vuA60d/mrlxnezjxUo89O2g+mMX4ZPwy+peFvXcuRRH6tMTVL0/8AjzR3zfwQHXAef8lfLf2wDX6e/Q63mfxRIGNOsEvnTSHy9Tzv4GEAPWjRzGiMgAyQ6GQAEMhkAFDIkACJAAAAAAIYAACsUAClYrACBWKABSMIfGj5y/MkCC/eAvV9P6vyOhADya90uqNAAAYq/9k="/>
          <p:cNvSpPr>
            <a:spLocks noChangeAspect="1" noChangeArrowheads="1"/>
          </p:cNvSpPr>
          <p:nvPr/>
        </p:nvSpPr>
        <p:spPr bwMode="auto">
          <a:xfrm>
            <a:off x="155575" y="-1889125"/>
            <a:ext cx="3943350" cy="39433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descr="D:\VIM\VIM_elements_for_colleagues\1. uniunea europeană FED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04799"/>
            <a:ext cx="914400" cy="73876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7054968" y="285738"/>
            <a:ext cx="1651379" cy="748165"/>
          </a:xfrm>
          <a:prstGeom prst="rect">
            <a:avLst/>
          </a:prstGeom>
          <a:solidFill>
            <a:schemeClr val="bg1"/>
          </a:solidFill>
        </p:spPr>
        <p:txBody>
          <a:bodyPr wrap="square" rtlCol="0">
            <a:spAutoFit/>
          </a:bodyPr>
          <a:lstStyle/>
          <a:p>
            <a:endParaRPr lang="en-US" dirty="0"/>
          </a:p>
        </p:txBody>
      </p:sp>
      <p:sp>
        <p:nvSpPr>
          <p:cNvPr id="17" name="TextBox 16"/>
          <p:cNvSpPr txBox="1"/>
          <p:nvPr/>
        </p:nvSpPr>
        <p:spPr>
          <a:xfrm>
            <a:off x="152400" y="304799"/>
            <a:ext cx="1524000" cy="838201"/>
          </a:xfrm>
          <a:prstGeom prst="rect">
            <a:avLst/>
          </a:prstGeom>
          <a:solidFill>
            <a:schemeClr val="bg1"/>
          </a:solidFill>
        </p:spPr>
        <p:txBody>
          <a:bodyPr wrap="square" rtlCol="0">
            <a:spAutoFit/>
          </a:bodyPr>
          <a:lstStyle/>
          <a:p>
            <a:endParaRPr lang="en-US" dirty="0"/>
          </a:p>
        </p:txBody>
      </p:sp>
      <p:pic>
        <p:nvPicPr>
          <p:cNvPr id="12" name="Content Placeholder 1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5968021" y="252474"/>
            <a:ext cx="1447800" cy="1171575"/>
          </a:xfrm>
          <a:prstGeom prst="rect">
            <a:avLst/>
          </a:prstGeom>
          <a:noFill/>
          <a:ln w="9525">
            <a:noFill/>
            <a:miter lim="800000"/>
            <a:headEnd/>
            <a:tailEnd/>
          </a:ln>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6439" y="263289"/>
            <a:ext cx="3421662" cy="906623"/>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80541" y="252474"/>
            <a:ext cx="1606656" cy="1172212"/>
          </a:xfrm>
          <a:prstGeom prst="rect">
            <a:avLst/>
          </a:prstGeom>
        </p:spPr>
      </p:pic>
      <p:pic>
        <p:nvPicPr>
          <p:cNvPr id="4" name="Picture 3"/>
          <p:cNvPicPr>
            <a:picLocks noChangeAspect="1"/>
          </p:cNvPicPr>
          <p:nvPr/>
        </p:nvPicPr>
        <p:blipFill>
          <a:blip r:embed="rId8"/>
          <a:stretch>
            <a:fillRect/>
          </a:stretch>
        </p:blipFill>
        <p:spPr>
          <a:xfrm>
            <a:off x="3352800" y="3654296"/>
            <a:ext cx="2399535" cy="1168196"/>
          </a:xfrm>
          <a:prstGeom prst="rect">
            <a:avLst/>
          </a:prstGeom>
        </p:spPr>
      </p:pic>
      <p:pic>
        <p:nvPicPr>
          <p:cNvPr id="13" name="Picture 2" descr="D:\VIM\VIM_elements_for_colleagues\7. BRCT Călăraşi.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29807" y="296373"/>
            <a:ext cx="822521" cy="946726"/>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p:cNvSpPr txBox="1">
            <a:spLocks/>
          </p:cNvSpPr>
          <p:nvPr/>
        </p:nvSpPr>
        <p:spPr>
          <a:xfrm>
            <a:off x="125506" y="5742571"/>
            <a:ext cx="8839200" cy="354628"/>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it-IT" sz="1400" b="1" dirty="0" smtClean="0">
                <a:solidFill>
                  <a:schemeClr val="tx2">
                    <a:lumMod val="75000"/>
                  </a:schemeClr>
                </a:solidFill>
                <a:latin typeface="Trebuchet MS" panose="020B0603020202020204" pitchFamily="34" charset="0"/>
              </a:rPr>
              <a:t>The content of this material does not necessarily represent the official position of the European Union</a:t>
            </a:r>
            <a:endParaRPr lang="en-US" sz="1400" dirty="0">
              <a:solidFill>
                <a:srgbClr val="FF0000"/>
              </a:solidFill>
              <a:latin typeface="Trebuchet MS" panose="020B0603020202020204" pitchFamily="34" charset="0"/>
            </a:endParaRPr>
          </a:p>
        </p:txBody>
      </p:sp>
    </p:spTree>
    <p:extLst>
      <p:ext uri="{BB962C8B-B14F-4D97-AF65-F5344CB8AC3E}">
        <p14:creationId xmlns:p14="http://schemas.microsoft.com/office/powerpoint/2010/main" val="10603457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5841" y="201665"/>
            <a:ext cx="1188891" cy="867412"/>
          </a:xfrm>
          <a:prstGeom prst="rect">
            <a:avLst/>
          </a:prstGeom>
        </p:spPr>
      </p:pic>
      <p:sp>
        <p:nvSpPr>
          <p:cNvPr id="2" name="Title 1"/>
          <p:cNvSpPr>
            <a:spLocks noGrp="1"/>
          </p:cNvSpPr>
          <p:nvPr>
            <p:ph type="title"/>
          </p:nvPr>
        </p:nvSpPr>
        <p:spPr>
          <a:xfrm>
            <a:off x="439339" y="789699"/>
            <a:ext cx="8247461" cy="857262"/>
          </a:xfrm>
        </p:spPr>
        <p:txBody>
          <a:bodyPr/>
          <a:lstStyle/>
          <a:p>
            <a:r>
              <a:rPr lang="pt-BR" sz="2800" b="1" dirty="0">
                <a:latin typeface="Trebuchet MS" pitchFamily="34" charset="0"/>
              </a:rPr>
              <a:t>Visual Identity Manual Interreg V-A </a:t>
            </a:r>
            <a:r>
              <a:rPr lang="pt-BR" sz="2800" b="1" dirty="0" smtClean="0">
                <a:latin typeface="Trebuchet MS" pitchFamily="34" charset="0"/>
              </a:rPr>
              <a:t>RO-BG</a:t>
            </a:r>
            <a:endParaRPr lang="en-US" sz="2800" b="1"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533400" y="1218331"/>
            <a:ext cx="7936009" cy="3315630"/>
          </a:xfrm>
        </p:spPr>
        <p:txBody>
          <a:bodyPr/>
          <a:lstStyle/>
          <a:p>
            <a:pPr marL="0" indent="0" algn="just">
              <a:buNone/>
            </a:pPr>
            <a:endParaRPr lang="en-US" sz="1800" dirty="0" smtClean="0">
              <a:latin typeface="Trebuchet MS" pitchFamily="34" charset="0"/>
            </a:endParaRPr>
          </a:p>
          <a:p>
            <a:pPr marL="0" indent="0" algn="just">
              <a:buNone/>
            </a:pPr>
            <a:r>
              <a:rPr lang="pt-BR" sz="1800" dirty="0" smtClean="0">
                <a:latin typeface="Trebuchet MS" pitchFamily="34" charset="0"/>
              </a:rPr>
              <a:t>The Visual </a:t>
            </a:r>
            <a:r>
              <a:rPr lang="pt-BR" sz="1800" dirty="0">
                <a:latin typeface="Trebuchet MS" pitchFamily="34" charset="0"/>
              </a:rPr>
              <a:t>Identity Manual </a:t>
            </a:r>
            <a:r>
              <a:rPr lang="pt-BR" sz="1800" dirty="0" smtClean="0">
                <a:latin typeface="Trebuchet MS" pitchFamily="34" charset="0"/>
              </a:rPr>
              <a:t>for the Interreg </a:t>
            </a:r>
            <a:r>
              <a:rPr lang="pt-BR" sz="1800" dirty="0">
                <a:latin typeface="Trebuchet MS" pitchFamily="34" charset="0"/>
              </a:rPr>
              <a:t>V-A </a:t>
            </a:r>
            <a:r>
              <a:rPr lang="vi-VN" sz="1800" dirty="0" smtClean="0">
                <a:latin typeface="Trebuchet MS" pitchFamily="34" charset="0"/>
              </a:rPr>
              <a:t>România-Bulgaria</a:t>
            </a:r>
            <a:r>
              <a:rPr lang="en-US" sz="1800" dirty="0" smtClean="0">
                <a:latin typeface="Trebuchet MS" pitchFamily="34" charset="0"/>
              </a:rPr>
              <a:t> </a:t>
            </a:r>
            <a:r>
              <a:rPr lang="en-GB" sz="1800" dirty="0" smtClean="0">
                <a:latin typeface="Trebuchet MS" pitchFamily="34" charset="0"/>
              </a:rPr>
              <a:t>Programme</a:t>
            </a:r>
            <a:r>
              <a:rPr lang="ro-RO" sz="1800" dirty="0" smtClean="0">
                <a:latin typeface="Trebuchet MS" pitchFamily="34" charset="0"/>
              </a:rPr>
              <a:t>, </a:t>
            </a:r>
            <a:r>
              <a:rPr lang="en-US" sz="1800" dirty="0" smtClean="0">
                <a:latin typeface="Trebuchet MS" pitchFamily="34" charset="0"/>
              </a:rPr>
              <a:t>approved by the Monitoring Committee</a:t>
            </a:r>
            <a:r>
              <a:rPr lang="ro-RO" sz="1800" dirty="0" smtClean="0">
                <a:latin typeface="Trebuchet MS" pitchFamily="34" charset="0"/>
              </a:rPr>
              <a:t> </a:t>
            </a:r>
            <a:r>
              <a:rPr lang="en-US" sz="1800" dirty="0" smtClean="0">
                <a:latin typeface="Trebuchet MS" pitchFamily="34" charset="0"/>
              </a:rPr>
              <a:t>(</a:t>
            </a:r>
            <a:r>
              <a:rPr lang="ro-RO" sz="1800" dirty="0" smtClean="0">
                <a:latin typeface="Trebuchet MS" pitchFamily="34" charset="0"/>
              </a:rPr>
              <a:t>revised edition August 2016</a:t>
            </a:r>
            <a:r>
              <a:rPr lang="en-US" sz="1800" dirty="0" smtClean="0">
                <a:latin typeface="Trebuchet MS" pitchFamily="34" charset="0"/>
              </a:rPr>
              <a:t>)</a:t>
            </a:r>
            <a:r>
              <a:rPr lang="vi-VN" sz="1800" dirty="0" smtClean="0">
                <a:latin typeface="Trebuchet MS" pitchFamily="34" charset="0"/>
              </a:rPr>
              <a:t>, </a:t>
            </a:r>
            <a:r>
              <a:rPr lang="en-US" sz="1800" dirty="0" smtClean="0">
                <a:latin typeface="Trebuchet MS" pitchFamily="34" charset="0"/>
              </a:rPr>
              <a:t>is available on the official </a:t>
            </a:r>
            <a:r>
              <a:rPr lang="en-US" sz="1800" dirty="0" err="1" smtClean="0">
                <a:latin typeface="Trebuchet MS" pitchFamily="34" charset="0"/>
              </a:rPr>
              <a:t>Programme</a:t>
            </a:r>
            <a:r>
              <a:rPr lang="en-US" sz="1800" dirty="0" smtClean="0">
                <a:latin typeface="Trebuchet MS" pitchFamily="34" charset="0"/>
              </a:rPr>
              <a:t> website:</a:t>
            </a:r>
          </a:p>
          <a:p>
            <a:pPr marL="0" indent="0" algn="just">
              <a:buNone/>
            </a:pPr>
            <a:r>
              <a:rPr lang="ro-RO" sz="1800" dirty="0" smtClean="0">
                <a:latin typeface="Trebuchet MS" pitchFamily="34" charset="0"/>
                <a:hlinkClick r:id="rId4"/>
              </a:rPr>
              <a:t>http</a:t>
            </a:r>
            <a:r>
              <a:rPr lang="ro-RO" sz="1800" dirty="0">
                <a:latin typeface="Trebuchet MS" pitchFamily="34" charset="0"/>
                <a:hlinkClick r:id="rId4"/>
              </a:rPr>
              <a:t>://</a:t>
            </a:r>
            <a:r>
              <a:rPr lang="ro-RO" sz="1800" dirty="0" smtClean="0">
                <a:latin typeface="Trebuchet MS" pitchFamily="34" charset="0"/>
                <a:hlinkClick r:id="rId4"/>
              </a:rPr>
              <a:t>www.interregrobg.eu/en/rules-of-implementation/programme-rules/visual-identity-manual.html</a:t>
            </a:r>
            <a:endParaRPr lang="en-US" sz="1800" dirty="0" smtClean="0">
              <a:latin typeface="Trebuchet MS" pitchFamily="34" charset="0"/>
            </a:endParaRPr>
          </a:p>
          <a:p>
            <a:pPr marL="0" indent="0" algn="just">
              <a:buNone/>
            </a:pPr>
            <a:endParaRPr lang="en-US" sz="1800" dirty="0">
              <a:latin typeface="Trebuchet MS" panose="020B0603020202020204" pitchFamily="34" charset="0"/>
            </a:endParaRPr>
          </a:p>
        </p:txBody>
      </p:sp>
      <p:pic>
        <p:nvPicPr>
          <p:cNvPr id="7" name="Picture 2" descr="D:\VIM\VIM_elements_for_colleagues\7. BRCT Călăraş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74825" y="5915190"/>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p>
        </p:txBody>
      </p:sp>
      <p:pic>
        <p:nvPicPr>
          <p:cNvPr id="11" name="Content Placeholder 11"/>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7542599" y="154122"/>
            <a:ext cx="1176888" cy="952350"/>
          </a:xfrm>
          <a:prstGeom prst="rect">
            <a:avLst/>
          </a:prstGeom>
          <a:noFill/>
          <a:ln w="9525">
            <a:noFill/>
            <a:miter lim="800000"/>
            <a:headEnd/>
            <a:tailEnd/>
          </a:ln>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5928" y="236113"/>
            <a:ext cx="2405659" cy="637417"/>
          </a:xfrm>
          <a:prstGeom prst="rect">
            <a:avLst/>
          </a:prstGeom>
        </p:spPr>
      </p:pic>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83538" y="3183047"/>
            <a:ext cx="5959061" cy="2931247"/>
          </a:xfrm>
          <a:prstGeom prst="rect">
            <a:avLst/>
          </a:prstGeom>
        </p:spPr>
      </p:pic>
      <p:pic>
        <p:nvPicPr>
          <p:cNvPr id="5" name="Picture 4"/>
          <p:cNvPicPr>
            <a:picLocks noChangeAspect="1"/>
          </p:cNvPicPr>
          <p:nvPr/>
        </p:nvPicPr>
        <p:blipFill>
          <a:blip r:embed="rId9"/>
          <a:stretch>
            <a:fillRect/>
          </a:stretch>
        </p:blipFill>
        <p:spPr>
          <a:xfrm>
            <a:off x="189127" y="6019800"/>
            <a:ext cx="1391598" cy="682528"/>
          </a:xfrm>
          <a:prstGeom prst="rect">
            <a:avLst/>
          </a:prstGeom>
        </p:spPr>
      </p:pic>
    </p:spTree>
    <p:extLst>
      <p:ext uri="{BB962C8B-B14F-4D97-AF65-F5344CB8AC3E}">
        <p14:creationId xmlns:p14="http://schemas.microsoft.com/office/powerpoint/2010/main" val="763950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284" y="916417"/>
            <a:ext cx="8539812" cy="857262"/>
          </a:xfrm>
        </p:spPr>
        <p:txBody>
          <a:bodyPr/>
          <a:lstStyle/>
          <a:p>
            <a:r>
              <a:rPr lang="it-IT" sz="2800" b="1" dirty="0" smtClean="0">
                <a:solidFill>
                  <a:schemeClr val="tx2">
                    <a:lumMod val="75000"/>
                  </a:schemeClr>
                </a:solidFill>
                <a:latin typeface="Trebuchet MS" panose="020B0603020202020204" pitchFamily="34" charset="0"/>
              </a:rPr>
              <a:t>Information and publicity measures</a:t>
            </a:r>
            <a:endParaRPr lang="en-US" sz="2800"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184372" y="1676400"/>
            <a:ext cx="8809171" cy="4161906"/>
          </a:xfrm>
        </p:spPr>
        <p:txBody>
          <a:bodyPr/>
          <a:lstStyle/>
          <a:p>
            <a:pPr marL="0" indent="0" algn="just">
              <a:buNone/>
            </a:pPr>
            <a:r>
              <a:rPr lang="en-BZ" sz="2000" dirty="0" smtClean="0">
                <a:latin typeface="Trebuchet MS" pitchFamily="34" charset="0"/>
              </a:rPr>
              <a:t>The </a:t>
            </a:r>
            <a:r>
              <a:rPr lang="en-BZ" sz="2000" dirty="0">
                <a:latin typeface="Trebuchet MS" pitchFamily="34" charset="0"/>
              </a:rPr>
              <a:t>project partners may request the JS to check all information and publicity materials regarding their conformity with the Visual Identity Manual before submitting them for verification to the first level controllers.</a:t>
            </a:r>
          </a:p>
          <a:p>
            <a:pPr marL="0" indent="0" algn="just">
              <a:buNone/>
            </a:pPr>
            <a:r>
              <a:rPr lang="en-BZ" sz="2000" dirty="0">
                <a:latin typeface="Trebuchet MS" pitchFamily="34" charset="0"/>
              </a:rPr>
              <a:t>All expenditures shall be verified by the Romanian/Bulgarian first level controllers</a:t>
            </a:r>
            <a:r>
              <a:rPr lang="en-BZ" sz="2000" dirty="0" smtClean="0">
                <a:latin typeface="Trebuchet MS" pitchFamily="34" charset="0"/>
              </a:rPr>
              <a:t>.</a:t>
            </a:r>
            <a:endParaRPr lang="en-US" sz="1600" dirty="0" smtClean="0">
              <a:latin typeface="Trebuchet MS" pitchFamily="34" charset="0"/>
            </a:endParaRPr>
          </a:p>
          <a:p>
            <a:pPr marL="0" indent="0" algn="just">
              <a:buNone/>
            </a:pPr>
            <a:r>
              <a:rPr lang="en-US" sz="2000" dirty="0" smtClean="0">
                <a:latin typeface="Trebuchet MS" pitchFamily="34" charset="0"/>
              </a:rPr>
              <a:t>The expenditures for information and communication activities that do not comply with the requirements set out within the VIM will be considered as ineligible.</a:t>
            </a:r>
            <a:endParaRPr lang="en-US" sz="1600" dirty="0">
              <a:latin typeface="Trebuchet MS" pitchFamily="34" charset="0"/>
            </a:endParaRPr>
          </a:p>
          <a:p>
            <a:pPr marL="0" indent="0" algn="just">
              <a:buNone/>
            </a:pPr>
            <a:r>
              <a:rPr lang="en-US" sz="2000" dirty="0" smtClean="0">
                <a:latin typeface="Trebuchet MS" pitchFamily="34" charset="0"/>
              </a:rPr>
              <a:t>The rules stipulated in the VIM are mandatory for the Lead Beneficiary and all project beneficiaries.</a:t>
            </a:r>
            <a:endParaRPr lang="en-US" sz="1600" dirty="0" smtClean="0">
              <a:latin typeface="Trebuchet MS" pitchFamily="34" charset="0"/>
            </a:endParaRPr>
          </a:p>
          <a:p>
            <a:pPr marL="0" indent="0" algn="just">
              <a:buNone/>
            </a:pPr>
            <a:r>
              <a:rPr lang="en-US" sz="2000" dirty="0" smtClean="0">
                <a:latin typeface="Trebuchet MS" pitchFamily="34" charset="0"/>
              </a:rPr>
              <a:t>The responsibility for the content of the materials belongs solely to the </a:t>
            </a:r>
            <a:r>
              <a:rPr lang="ro-RO" sz="2000" dirty="0" smtClean="0">
                <a:latin typeface="Trebuchet MS" pitchFamily="34" charset="0"/>
              </a:rPr>
              <a:t>beneficiaries</a:t>
            </a:r>
            <a:r>
              <a:rPr lang="en-US" sz="2000" dirty="0" smtClean="0">
                <a:latin typeface="Trebuchet MS" pitchFamily="34" charset="0"/>
              </a:rPr>
              <a:t>.</a:t>
            </a:r>
            <a:endParaRPr lang="en-US" sz="2000" dirty="0">
              <a:latin typeface="Trebuchet MS" pitchFamily="34" charset="0"/>
            </a:endParaRPr>
          </a:p>
          <a:p>
            <a:pPr marL="0" indent="0" algn="just">
              <a:buNone/>
            </a:pPr>
            <a:endParaRPr lang="en-US" sz="1800" dirty="0">
              <a:latin typeface="Trebuchet MS" pitchFamily="34" charset="0"/>
            </a:endParaRPr>
          </a:p>
          <a:p>
            <a:pPr marL="0" indent="0" algn="just">
              <a:buNone/>
            </a:pPr>
            <a:endParaRPr lang="en-US" sz="1800" dirty="0">
              <a:latin typeface="Trebuchet MS" pitchFamily="34" charset="0"/>
            </a:endParaRPr>
          </a:p>
        </p:txBody>
      </p:sp>
      <p:pic>
        <p:nvPicPr>
          <p:cNvPr id="7" name="Picture 2" descr="D:\VIM\VIM_elements_for_colleagues\7. BRCT Călăraş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44273" y="5978472"/>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5841" y="199389"/>
            <a:ext cx="1188891" cy="867412"/>
          </a:xfrm>
          <a:prstGeom prst="rect">
            <a:avLst/>
          </a:prstGeom>
        </p:spPr>
      </p:pic>
      <p:pic>
        <p:nvPicPr>
          <p:cNvPr id="11" name="Content Placeholder 1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531036" y="132380"/>
            <a:ext cx="1176888" cy="952350"/>
          </a:xfrm>
          <a:prstGeom prst="rect">
            <a:avLst/>
          </a:prstGeom>
          <a:noFill/>
          <a:ln w="9525">
            <a:noFill/>
            <a:miter lim="800000"/>
            <a:headEnd/>
            <a:tailEnd/>
          </a:ln>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00" y="343397"/>
            <a:ext cx="1485900" cy="522105"/>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6184" y="236113"/>
            <a:ext cx="2405659" cy="637417"/>
          </a:xfrm>
          <a:prstGeom prst="rect">
            <a:avLst/>
          </a:prstGeom>
        </p:spPr>
      </p:pic>
      <p:pic>
        <p:nvPicPr>
          <p:cNvPr id="3" name="Picture 2"/>
          <p:cNvPicPr>
            <a:picLocks noChangeAspect="1"/>
          </p:cNvPicPr>
          <p:nvPr/>
        </p:nvPicPr>
        <p:blipFill>
          <a:blip r:embed="rId8"/>
          <a:stretch>
            <a:fillRect/>
          </a:stretch>
        </p:blipFill>
        <p:spPr>
          <a:xfrm>
            <a:off x="170925" y="6033593"/>
            <a:ext cx="1390008" cy="676715"/>
          </a:xfrm>
          <a:prstGeom prst="rect">
            <a:avLst/>
          </a:prstGeom>
        </p:spPr>
      </p:pic>
    </p:spTree>
    <p:extLst>
      <p:ext uri="{BB962C8B-B14F-4D97-AF65-F5344CB8AC3E}">
        <p14:creationId xmlns:p14="http://schemas.microsoft.com/office/powerpoint/2010/main" val="3031021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631" y="1434692"/>
            <a:ext cx="8539812" cy="622708"/>
          </a:xfrm>
        </p:spPr>
        <p:txBody>
          <a:bodyPr/>
          <a:lstStyle/>
          <a:p>
            <a:r>
              <a:rPr lang="en-US" sz="2800" b="1" dirty="0" smtClean="0">
                <a:solidFill>
                  <a:schemeClr val="tx2">
                    <a:lumMod val="75000"/>
                  </a:schemeClr>
                </a:solidFill>
                <a:latin typeface="Trebuchet MS" panose="020B0603020202020204" pitchFamily="34" charset="0"/>
              </a:rPr>
              <a:t>Measures for beneficiaries</a:t>
            </a:r>
            <a:r>
              <a:rPr lang="en-US" sz="2800" b="1" dirty="0">
                <a:solidFill>
                  <a:srgbClr val="FF0000"/>
                </a:solidFill>
                <a:latin typeface="Trebuchet MS" panose="020B0603020202020204" pitchFamily="34" charset="0"/>
              </a:rPr>
              <a:t/>
            </a:r>
            <a:br>
              <a:rPr lang="en-US" sz="2800" b="1" dirty="0">
                <a:solidFill>
                  <a:srgbClr val="FF0000"/>
                </a:solidFill>
                <a:latin typeface="Trebuchet MS" panose="020B0603020202020204" pitchFamily="34" charset="0"/>
              </a:rPr>
            </a:br>
            <a:endParaRPr lang="en-US" sz="2800" b="1"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214808" y="1905000"/>
            <a:ext cx="8809171" cy="5156651"/>
          </a:xfrm>
        </p:spPr>
        <p:txBody>
          <a:bodyPr/>
          <a:lstStyle/>
          <a:p>
            <a:pPr marL="0" indent="0" algn="just">
              <a:buNone/>
            </a:pPr>
            <a:r>
              <a:rPr lang="en-US" sz="2000" dirty="0" smtClean="0">
                <a:latin typeface="Trebuchet MS" panose="020B0603020202020204" pitchFamily="34" charset="0"/>
              </a:rPr>
              <a:t>During </a:t>
            </a:r>
            <a:r>
              <a:rPr lang="en-US" sz="2000" dirty="0">
                <a:latin typeface="Trebuchet MS" panose="020B0603020202020204" pitchFamily="34" charset="0"/>
              </a:rPr>
              <a:t>the implementation stage of a project, the beneficiary shall inform the public about </a:t>
            </a:r>
            <a:r>
              <a:rPr lang="en-US" sz="2000" dirty="0" smtClean="0">
                <a:latin typeface="Trebuchet MS" panose="020B0603020202020204" pitchFamily="34" charset="0"/>
              </a:rPr>
              <a:t>the support </a:t>
            </a:r>
            <a:r>
              <a:rPr lang="en-US" sz="2000" dirty="0">
                <a:latin typeface="Trebuchet MS" panose="020B0603020202020204" pitchFamily="34" charset="0"/>
              </a:rPr>
              <a:t>from EU funds, by placing, at a location readily visible to the public: </a:t>
            </a:r>
          </a:p>
          <a:p>
            <a:pPr algn="just">
              <a:buFont typeface="Wingdings" panose="05000000000000000000" pitchFamily="2" charset="2"/>
              <a:buChar char="Ø"/>
            </a:pPr>
            <a:r>
              <a:rPr lang="ro-RO" sz="2000" dirty="0">
                <a:latin typeface="Trebuchet MS" panose="020B0603020202020204" pitchFamily="34" charset="0"/>
              </a:rPr>
              <a:t>P</a:t>
            </a:r>
            <a:r>
              <a:rPr lang="en-US" sz="2000" dirty="0" err="1" smtClean="0">
                <a:latin typeface="Trebuchet MS" panose="020B0603020202020204" pitchFamily="34" charset="0"/>
              </a:rPr>
              <a:t>oster</a:t>
            </a:r>
            <a:r>
              <a:rPr lang="en-US" sz="2000" dirty="0">
                <a:latin typeface="Trebuchet MS" panose="020B0603020202020204" pitchFamily="34" charset="0"/>
              </a:rPr>
              <a:t>, for any operation bellow EUR 500.000 public </a:t>
            </a:r>
            <a:r>
              <a:rPr lang="en-US" sz="2000" dirty="0" smtClean="0">
                <a:latin typeface="Trebuchet MS" panose="020B0603020202020204" pitchFamily="34" charset="0"/>
              </a:rPr>
              <a:t>support (minimum size A3);</a:t>
            </a:r>
            <a:endParaRPr lang="en-US" sz="2000" dirty="0">
              <a:latin typeface="Trebuchet MS" panose="020B0603020202020204" pitchFamily="34" charset="0"/>
            </a:endParaRPr>
          </a:p>
          <a:p>
            <a:pPr algn="just">
              <a:buFont typeface="Wingdings" panose="05000000000000000000" pitchFamily="2" charset="2"/>
              <a:buChar char="Ø"/>
            </a:pPr>
            <a:r>
              <a:rPr lang="ro-RO" sz="2000" dirty="0">
                <a:latin typeface="Trebuchet MS" panose="020B0603020202020204" pitchFamily="34" charset="0"/>
              </a:rPr>
              <a:t>T</a:t>
            </a:r>
            <a:r>
              <a:rPr lang="en-US" sz="2000" dirty="0" err="1" smtClean="0">
                <a:latin typeface="Trebuchet MS" panose="020B0603020202020204" pitchFamily="34" charset="0"/>
              </a:rPr>
              <a:t>emporary</a:t>
            </a:r>
            <a:r>
              <a:rPr lang="en-US" sz="2000" dirty="0" smtClean="0">
                <a:latin typeface="Trebuchet MS" panose="020B0603020202020204" pitchFamily="34" charset="0"/>
              </a:rPr>
              <a:t> </a:t>
            </a:r>
            <a:r>
              <a:rPr lang="en-US" sz="2000" dirty="0">
                <a:latin typeface="Trebuchet MS" panose="020B0603020202020204" pitchFamily="34" charset="0"/>
              </a:rPr>
              <a:t>billboard, for any operation (infrastructure or construction) that </a:t>
            </a:r>
            <a:r>
              <a:rPr lang="en-US" sz="2000" dirty="0" smtClean="0">
                <a:latin typeface="Trebuchet MS" panose="020B0603020202020204" pitchFamily="34" charset="0"/>
              </a:rPr>
              <a:t>exceeds </a:t>
            </a:r>
            <a:r>
              <a:rPr lang="en-US" sz="2000" dirty="0">
                <a:latin typeface="Trebuchet MS" panose="020B0603020202020204" pitchFamily="34" charset="0"/>
              </a:rPr>
              <a:t>EUR 500.000 public </a:t>
            </a:r>
            <a:r>
              <a:rPr lang="en-US" sz="2000" dirty="0" smtClean="0">
                <a:latin typeface="Trebuchet MS" panose="020B0603020202020204" pitchFamily="34" charset="0"/>
              </a:rPr>
              <a:t>support.</a:t>
            </a:r>
          </a:p>
          <a:p>
            <a:pPr marL="0" indent="0" algn="just">
              <a:buNone/>
            </a:pPr>
            <a:endParaRPr lang="en-US" sz="2000" dirty="0">
              <a:latin typeface="Trebuchet MS" panose="020B0603020202020204" pitchFamily="34" charset="0"/>
            </a:endParaRPr>
          </a:p>
          <a:p>
            <a:pPr marL="0" indent="0" algn="just">
              <a:buNone/>
            </a:pPr>
            <a:r>
              <a:rPr lang="en-US" sz="2000" dirty="0" smtClean="0">
                <a:latin typeface="Trebuchet MS" panose="020B0603020202020204" pitchFamily="34" charset="0"/>
              </a:rPr>
              <a:t>All the purchased equipment from the project budget need to be labeled with stickers,</a:t>
            </a:r>
            <a:r>
              <a:rPr lang="ro-RO" sz="2000" dirty="0" smtClean="0">
                <a:latin typeface="Trebuchet MS" panose="020B0603020202020204" pitchFamily="34" charset="0"/>
              </a:rPr>
              <a:t> </a:t>
            </a:r>
            <a:r>
              <a:rPr lang="en-US" sz="2000" dirty="0" smtClean="0">
                <a:latin typeface="Trebuchet MS" panose="020B0603020202020204" pitchFamily="34" charset="0"/>
              </a:rPr>
              <a:t>ensuring transparency and accurate information on the projects financed under </a:t>
            </a:r>
            <a:r>
              <a:rPr lang="en-US" sz="2000" dirty="0" err="1" smtClean="0">
                <a:latin typeface="Trebuchet MS" panose="020B0603020202020204" pitchFamily="34" charset="0"/>
              </a:rPr>
              <a:t>Interreg</a:t>
            </a:r>
            <a:r>
              <a:rPr lang="en-US" sz="2000" dirty="0" smtClean="0">
                <a:latin typeface="Trebuchet MS" panose="020B0603020202020204" pitchFamily="34" charset="0"/>
              </a:rPr>
              <a:t> V-A Romania-Bulgaria Programme.</a:t>
            </a:r>
            <a:endParaRPr lang="en-US" sz="2000" dirty="0">
              <a:latin typeface="Trebuchet MS" panose="020B0603020202020204" pitchFamily="34" charset="0"/>
            </a:endParaRPr>
          </a:p>
        </p:txBody>
      </p:sp>
      <p:pic>
        <p:nvPicPr>
          <p:cNvPr id="7" name="Picture 2" descr="D:\VIM\VIM_elements_for_colleagues\7. BRCT Călăraş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44273" y="5943600"/>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5841" y="222666"/>
            <a:ext cx="1188891" cy="867412"/>
          </a:xfrm>
          <a:prstGeom prst="rect">
            <a:avLst/>
          </a:prstGeom>
        </p:spPr>
      </p:pic>
      <p:pic>
        <p:nvPicPr>
          <p:cNvPr id="11" name="Content Placeholder 1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485296" y="153378"/>
            <a:ext cx="1176888" cy="952350"/>
          </a:xfrm>
          <a:prstGeom prst="rect">
            <a:avLst/>
          </a:prstGeom>
          <a:noFill/>
          <a:ln w="9525">
            <a:noFill/>
            <a:miter lim="800000"/>
            <a:headEnd/>
            <a:tailEnd/>
          </a:ln>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1986" y="269513"/>
            <a:ext cx="2405659" cy="637417"/>
          </a:xfrm>
          <a:prstGeom prst="rect">
            <a:avLst/>
          </a:prstGeom>
        </p:spPr>
      </p:pic>
      <p:pic>
        <p:nvPicPr>
          <p:cNvPr id="3" name="Picture 2"/>
          <p:cNvPicPr>
            <a:picLocks noChangeAspect="1"/>
          </p:cNvPicPr>
          <p:nvPr/>
        </p:nvPicPr>
        <p:blipFill>
          <a:blip r:embed="rId7"/>
          <a:stretch>
            <a:fillRect/>
          </a:stretch>
        </p:blipFill>
        <p:spPr>
          <a:xfrm>
            <a:off x="214808" y="5971160"/>
            <a:ext cx="1390008" cy="676715"/>
          </a:xfrm>
          <a:prstGeom prst="rect">
            <a:avLst/>
          </a:prstGeom>
        </p:spPr>
      </p:pic>
    </p:spTree>
    <p:extLst>
      <p:ext uri="{BB962C8B-B14F-4D97-AF65-F5344CB8AC3E}">
        <p14:creationId xmlns:p14="http://schemas.microsoft.com/office/powerpoint/2010/main" val="1775230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631" y="1414300"/>
            <a:ext cx="8539812" cy="561685"/>
          </a:xfrm>
        </p:spPr>
        <p:txBody>
          <a:bodyPr/>
          <a:lstStyle/>
          <a:p>
            <a:r>
              <a:rPr lang="en-US" sz="2800" b="1" dirty="0" smtClean="0">
                <a:solidFill>
                  <a:schemeClr val="tx2">
                    <a:lumMod val="75000"/>
                  </a:schemeClr>
                </a:solidFill>
                <a:latin typeface="Trebuchet MS" panose="020B0603020202020204" pitchFamily="34" charset="0"/>
              </a:rPr>
              <a:t>Measures for beneficiaries</a:t>
            </a:r>
            <a:r>
              <a:rPr lang="en-US" sz="2800" b="1" dirty="0">
                <a:solidFill>
                  <a:srgbClr val="FF0000"/>
                </a:solidFill>
                <a:latin typeface="Trebuchet MS" panose="020B0603020202020204" pitchFamily="34" charset="0"/>
              </a:rPr>
              <a:t/>
            </a:r>
            <a:br>
              <a:rPr lang="en-US" sz="2800" b="1" dirty="0">
                <a:solidFill>
                  <a:srgbClr val="FF0000"/>
                </a:solidFill>
                <a:latin typeface="Trebuchet MS" panose="020B0603020202020204" pitchFamily="34" charset="0"/>
              </a:rPr>
            </a:br>
            <a:endParaRPr lang="en-US" sz="2800" b="1"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149260" y="1695142"/>
            <a:ext cx="8809171" cy="4038600"/>
          </a:xfrm>
        </p:spPr>
        <p:txBody>
          <a:bodyPr/>
          <a:lstStyle/>
          <a:p>
            <a:pPr marL="0" indent="0" algn="just">
              <a:buNone/>
            </a:pPr>
            <a:r>
              <a:rPr lang="ro-RO" sz="1800" b="1" dirty="0" smtClean="0">
                <a:latin typeface="Trebuchet MS" panose="020B0603020202020204" pitchFamily="34" charset="0"/>
              </a:rPr>
              <a:t>Font </a:t>
            </a:r>
            <a:r>
              <a:rPr lang="ro-RO" sz="2000" b="1" dirty="0" smtClean="0">
                <a:latin typeface="Trebuchet MS" panose="020B0603020202020204" pitchFamily="34" charset="0"/>
              </a:rPr>
              <a:t>to be used:</a:t>
            </a:r>
            <a:r>
              <a:rPr lang="ro-RO" sz="2000" dirty="0" smtClean="0">
                <a:latin typeface="Trebuchet MS" panose="020B0603020202020204" pitchFamily="34" charset="0"/>
              </a:rPr>
              <a:t> </a:t>
            </a:r>
            <a:r>
              <a:rPr lang="en-US" sz="2000" dirty="0" smtClean="0">
                <a:latin typeface="Trebuchet MS" panose="020B0603020202020204" pitchFamily="34" charset="0"/>
              </a:rPr>
              <a:t>Trebuchet </a:t>
            </a:r>
            <a:r>
              <a:rPr lang="en-US" sz="2000" dirty="0">
                <a:latin typeface="Trebuchet MS" panose="020B0603020202020204" pitchFamily="34" charset="0"/>
              </a:rPr>
              <a:t>MS </a:t>
            </a:r>
            <a:r>
              <a:rPr lang="ro-RO" sz="2000" dirty="0" smtClean="0">
                <a:latin typeface="Trebuchet MS" panose="020B0603020202020204" pitchFamily="34" charset="0"/>
              </a:rPr>
              <a:t>(</a:t>
            </a:r>
            <a:r>
              <a:rPr lang="pt-BR" sz="2000" dirty="0" smtClean="0">
                <a:latin typeface="Trebuchet MS" panose="020B0603020202020204" pitchFamily="34" charset="0"/>
              </a:rPr>
              <a:t>on all communication documents/materials with the exception of </a:t>
            </a:r>
            <a:r>
              <a:rPr lang="en-US" sz="2000" dirty="0" smtClean="0">
                <a:latin typeface="Trebuchet MS" panose="020B0603020202020204" pitchFamily="34" charset="0"/>
              </a:rPr>
              <a:t>the website</a:t>
            </a:r>
            <a:r>
              <a:rPr lang="ro-RO" sz="2000" dirty="0" smtClean="0">
                <a:latin typeface="Trebuchet MS" panose="020B0603020202020204" pitchFamily="34" charset="0"/>
              </a:rPr>
              <a:t>)</a:t>
            </a:r>
            <a:r>
              <a:rPr lang="en-US" sz="2000" dirty="0" smtClean="0">
                <a:latin typeface="Trebuchet MS" panose="020B0603020202020204" pitchFamily="34" charset="0"/>
              </a:rPr>
              <a:t>. </a:t>
            </a:r>
          </a:p>
          <a:p>
            <a:pPr marL="0" indent="0" algn="just">
              <a:buNone/>
            </a:pPr>
            <a:endParaRPr lang="en-US" sz="700" dirty="0">
              <a:latin typeface="Trebuchet MS" pitchFamily="34" charset="0"/>
            </a:endParaRPr>
          </a:p>
          <a:p>
            <a:pPr marL="0" indent="0" algn="just">
              <a:buNone/>
            </a:pPr>
            <a:r>
              <a:rPr lang="en-US" sz="2000" b="1" dirty="0">
                <a:latin typeface="Trebuchet MS" pitchFamily="34" charset="0"/>
              </a:rPr>
              <a:t>The </a:t>
            </a:r>
            <a:r>
              <a:rPr lang="en-US" sz="2000" b="1" dirty="0" err="1">
                <a:latin typeface="Trebuchet MS" panose="020B0603020202020204" pitchFamily="34" charset="0"/>
              </a:rPr>
              <a:t>Interreg</a:t>
            </a:r>
            <a:r>
              <a:rPr lang="en-US" sz="2000" b="1" dirty="0">
                <a:latin typeface="Trebuchet MS" panose="020B0603020202020204" pitchFamily="34" charset="0"/>
              </a:rPr>
              <a:t> V-A Romania-Bulgaria </a:t>
            </a:r>
            <a:r>
              <a:rPr lang="en-US" sz="2000" b="1" dirty="0" err="1">
                <a:latin typeface="Trebuchet MS" panose="020B0603020202020204" pitchFamily="34" charset="0"/>
              </a:rPr>
              <a:t>Programme</a:t>
            </a:r>
            <a:r>
              <a:rPr lang="en-US" sz="2000" b="1" dirty="0">
                <a:latin typeface="Trebuchet MS" panose="020B0603020202020204" pitchFamily="34" charset="0"/>
              </a:rPr>
              <a:t> </a:t>
            </a:r>
            <a:r>
              <a:rPr lang="en-US" sz="2000" b="1" dirty="0" smtClean="0">
                <a:latin typeface="Trebuchet MS" panose="020B0603020202020204" pitchFamily="34" charset="0"/>
              </a:rPr>
              <a:t>logo</a:t>
            </a:r>
            <a:r>
              <a:rPr lang="ro-RO" sz="2000" b="1" dirty="0">
                <a:latin typeface="Trebuchet MS" panose="020B0603020202020204" pitchFamily="34" charset="0"/>
              </a:rPr>
              <a:t>:</a:t>
            </a:r>
            <a:r>
              <a:rPr lang="en-US" sz="2000" dirty="0" smtClean="0">
                <a:latin typeface="Trebuchet MS" panose="020B0603020202020204" pitchFamily="34" charset="0"/>
              </a:rPr>
              <a:t> </a:t>
            </a:r>
            <a:r>
              <a:rPr lang="ro-RO" sz="2000" dirty="0" smtClean="0">
                <a:latin typeface="Trebuchet MS" panose="020B0603020202020204" pitchFamily="34" charset="0"/>
              </a:rPr>
              <a:t>minimum accepted dimension – 3 cm; shall</a:t>
            </a:r>
            <a:r>
              <a:rPr lang="en-US" sz="2000" dirty="0" smtClean="0">
                <a:latin typeface="Trebuchet MS" panose="020B0603020202020204" pitchFamily="34" charset="0"/>
              </a:rPr>
              <a:t> </a:t>
            </a:r>
            <a:r>
              <a:rPr lang="en-US" sz="2000" dirty="0">
                <a:latin typeface="Trebuchet MS" panose="020B0603020202020204" pitchFamily="34" charset="0"/>
              </a:rPr>
              <a:t>be placed on the ﬁrst </a:t>
            </a:r>
            <a:r>
              <a:rPr lang="en-US" sz="2000" dirty="0" smtClean="0">
                <a:latin typeface="Trebuchet MS" panose="020B0603020202020204" pitchFamily="34" charset="0"/>
              </a:rPr>
              <a:t>page/ slide/</a:t>
            </a:r>
            <a:r>
              <a:rPr lang="ro-RO" sz="2000" dirty="0" smtClean="0">
                <a:latin typeface="Trebuchet MS" panose="020B0603020202020204" pitchFamily="34" charset="0"/>
              </a:rPr>
              <a:t> </a:t>
            </a:r>
            <a:r>
              <a:rPr lang="en-US" sz="2000" dirty="0" smtClean="0">
                <a:latin typeface="Trebuchet MS" panose="020B0603020202020204" pitchFamily="34" charset="0"/>
              </a:rPr>
              <a:t>cover of each document/</a:t>
            </a:r>
            <a:r>
              <a:rPr lang="ro-RO" sz="2000" dirty="0" smtClean="0">
                <a:latin typeface="Trebuchet MS" panose="020B0603020202020204" pitchFamily="34" charset="0"/>
              </a:rPr>
              <a:t> </a:t>
            </a:r>
            <a:r>
              <a:rPr lang="en-US" sz="2000" dirty="0" smtClean="0">
                <a:latin typeface="Trebuchet MS" panose="020B0603020202020204" pitchFamily="34" charset="0"/>
              </a:rPr>
              <a:t>material/</a:t>
            </a:r>
            <a:r>
              <a:rPr lang="ro-RO" sz="2000" dirty="0" smtClean="0">
                <a:latin typeface="Trebuchet MS" panose="020B0603020202020204" pitchFamily="34" charset="0"/>
              </a:rPr>
              <a:t> </a:t>
            </a:r>
            <a:r>
              <a:rPr lang="en-US" sz="2000" dirty="0" smtClean="0">
                <a:latin typeface="Trebuchet MS" panose="020B0603020202020204" pitchFamily="34" charset="0"/>
              </a:rPr>
              <a:t>presentation </a:t>
            </a:r>
            <a:r>
              <a:rPr lang="en-US" sz="2000" dirty="0">
                <a:latin typeface="Trebuchet MS" panose="020B0603020202020204" pitchFamily="34" charset="0"/>
              </a:rPr>
              <a:t>elaborated </a:t>
            </a:r>
            <a:r>
              <a:rPr lang="en-US" sz="2000" dirty="0" smtClean="0">
                <a:latin typeface="Trebuchet MS" panose="020B0603020202020204" pitchFamily="34" charset="0"/>
              </a:rPr>
              <a:t>within the </a:t>
            </a:r>
            <a:r>
              <a:rPr lang="en-US" sz="2000" dirty="0" err="1" smtClean="0">
                <a:latin typeface="Trebuchet MS" panose="020B0603020202020204" pitchFamily="34" charset="0"/>
              </a:rPr>
              <a:t>Programme</a:t>
            </a:r>
            <a:r>
              <a:rPr lang="en-US" sz="2000" dirty="0" smtClean="0">
                <a:latin typeface="Trebuchet MS" panose="020B0603020202020204" pitchFamily="34" charset="0"/>
              </a:rPr>
              <a:t>.</a:t>
            </a:r>
          </a:p>
          <a:p>
            <a:pPr marL="0" indent="0">
              <a:buNone/>
            </a:pPr>
            <a:endParaRPr lang="ro-RO" sz="700" dirty="0">
              <a:latin typeface="Trebuchet MS" pitchFamily="34" charset="0"/>
            </a:endParaRPr>
          </a:p>
          <a:p>
            <a:pPr marL="0" indent="0" algn="just">
              <a:buNone/>
            </a:pPr>
            <a:r>
              <a:rPr lang="ro-RO" sz="2000" b="1" dirty="0" smtClean="0">
                <a:latin typeface="Trebuchet MS" pitchFamily="34" charset="0"/>
              </a:rPr>
              <a:t>European Union logo:</a:t>
            </a:r>
            <a:r>
              <a:rPr lang="ro-RO" sz="2000" dirty="0" smtClean="0">
                <a:latin typeface="Trebuchet MS" pitchFamily="34" charset="0"/>
              </a:rPr>
              <a:t> </a:t>
            </a:r>
            <a:r>
              <a:rPr lang="en-BZ" sz="2000" dirty="0" smtClean="0">
                <a:latin typeface="Trebuchet MS" panose="020B0603020202020204" pitchFamily="34" charset="0"/>
              </a:rPr>
              <a:t>minimum </a:t>
            </a:r>
            <a:r>
              <a:rPr lang="en-BZ" sz="2000" dirty="0">
                <a:latin typeface="Trebuchet MS" panose="020B0603020202020204" pitchFamily="34" charset="0"/>
              </a:rPr>
              <a:t>height </a:t>
            </a:r>
            <a:r>
              <a:rPr lang="ro-RO" sz="2000" dirty="0" smtClean="0">
                <a:latin typeface="Trebuchet MS" panose="020B0603020202020204" pitchFamily="34" charset="0"/>
              </a:rPr>
              <a:t>-</a:t>
            </a:r>
            <a:r>
              <a:rPr lang="en-BZ" sz="2000" dirty="0" smtClean="0">
                <a:latin typeface="Trebuchet MS" panose="020B0603020202020204" pitchFamily="34" charset="0"/>
              </a:rPr>
              <a:t> </a:t>
            </a:r>
            <a:r>
              <a:rPr lang="en-BZ" sz="2000" dirty="0">
                <a:latin typeface="Trebuchet MS" panose="020B0603020202020204" pitchFamily="34" charset="0"/>
              </a:rPr>
              <a:t>2 </a:t>
            </a:r>
            <a:r>
              <a:rPr lang="en-BZ" sz="2000" dirty="0" smtClean="0">
                <a:latin typeface="Trebuchet MS" panose="020B0603020202020204" pitchFamily="34" charset="0"/>
              </a:rPr>
              <a:t>cm</a:t>
            </a:r>
            <a:r>
              <a:rPr lang="ro-RO" sz="2000" dirty="0" smtClean="0">
                <a:latin typeface="Trebuchet MS" panose="020B0603020202020204" pitchFamily="34" charset="0"/>
              </a:rPr>
              <a:t> (f</a:t>
            </a:r>
            <a:r>
              <a:rPr lang="en-BZ" sz="2000" dirty="0" smtClean="0">
                <a:latin typeface="Trebuchet MS" panose="020B0603020202020204" pitchFamily="34" charset="0"/>
              </a:rPr>
              <a:t>or </a:t>
            </a:r>
            <a:r>
              <a:rPr lang="en-BZ" sz="2000" dirty="0">
                <a:latin typeface="Trebuchet MS" panose="020B0603020202020204" pitchFamily="34" charset="0"/>
              </a:rPr>
              <a:t>small promotional </a:t>
            </a:r>
            <a:r>
              <a:rPr lang="en-BZ" sz="2000" dirty="0" smtClean="0">
                <a:latin typeface="Trebuchet MS" panose="020B0603020202020204" pitchFamily="34" charset="0"/>
              </a:rPr>
              <a:t>items</a:t>
            </a:r>
            <a:r>
              <a:rPr lang="ro-RO" sz="2000" dirty="0" smtClean="0">
                <a:latin typeface="Trebuchet MS" panose="020B0603020202020204" pitchFamily="34" charset="0"/>
              </a:rPr>
              <a:t> </a:t>
            </a:r>
            <a:r>
              <a:rPr lang="en-BZ" sz="2000" dirty="0" smtClean="0">
                <a:latin typeface="Trebuchet MS" panose="020B0603020202020204" pitchFamily="34" charset="0"/>
              </a:rPr>
              <a:t> </a:t>
            </a:r>
            <a:r>
              <a:rPr lang="ro-RO" sz="2000" dirty="0" smtClean="0">
                <a:latin typeface="Trebuchet MS" panose="020B0603020202020204" pitchFamily="34" charset="0"/>
              </a:rPr>
              <a:t>- </a:t>
            </a:r>
            <a:r>
              <a:rPr lang="en-BZ" sz="2000" dirty="0" smtClean="0">
                <a:latin typeface="Trebuchet MS" panose="020B0603020202020204" pitchFamily="34" charset="0"/>
              </a:rPr>
              <a:t>5 mm</a:t>
            </a:r>
            <a:r>
              <a:rPr lang="ro-RO" sz="2000" dirty="0" smtClean="0">
                <a:latin typeface="Trebuchet MS" panose="020B0603020202020204" pitchFamily="34" charset="0"/>
              </a:rPr>
              <a:t>); shall be displayed in a prominent position; shall be placed on the first page/ </a:t>
            </a:r>
            <a:r>
              <a:rPr lang="en-BZ" sz="2000" dirty="0" smtClean="0">
                <a:latin typeface="Trebuchet MS" panose="020B0603020202020204" pitchFamily="34" charset="0"/>
              </a:rPr>
              <a:t>slide/</a:t>
            </a:r>
            <a:r>
              <a:rPr lang="ro-RO" sz="2000" dirty="0" smtClean="0">
                <a:latin typeface="Trebuchet MS" panose="020B0603020202020204" pitchFamily="34" charset="0"/>
              </a:rPr>
              <a:t> </a:t>
            </a:r>
            <a:r>
              <a:rPr lang="en-BZ" sz="2000" dirty="0" smtClean="0">
                <a:latin typeface="Trebuchet MS" panose="020B0603020202020204" pitchFamily="34" charset="0"/>
              </a:rPr>
              <a:t>cover </a:t>
            </a:r>
            <a:r>
              <a:rPr lang="en-BZ" sz="2000" dirty="0">
                <a:latin typeface="Trebuchet MS" panose="020B0603020202020204" pitchFamily="34" charset="0"/>
              </a:rPr>
              <a:t>of each </a:t>
            </a:r>
            <a:r>
              <a:rPr lang="en-BZ" sz="2000" dirty="0" smtClean="0">
                <a:latin typeface="Trebuchet MS" panose="020B0603020202020204" pitchFamily="34" charset="0"/>
              </a:rPr>
              <a:t>document</a:t>
            </a:r>
            <a:r>
              <a:rPr lang="ro-RO" sz="2000" dirty="0" smtClean="0">
                <a:latin typeface="Trebuchet MS" panose="020B0603020202020204" pitchFamily="34" charset="0"/>
              </a:rPr>
              <a:t>/ </a:t>
            </a:r>
            <a:r>
              <a:rPr lang="en-BZ" sz="2000" dirty="0" smtClean="0">
                <a:latin typeface="Trebuchet MS" panose="020B0603020202020204" pitchFamily="34" charset="0"/>
              </a:rPr>
              <a:t>material/</a:t>
            </a:r>
            <a:r>
              <a:rPr lang="ro-RO" sz="2000" dirty="0" smtClean="0">
                <a:latin typeface="Trebuchet MS" panose="020B0603020202020204" pitchFamily="34" charset="0"/>
              </a:rPr>
              <a:t> </a:t>
            </a:r>
            <a:r>
              <a:rPr lang="en-BZ" sz="2000" dirty="0" smtClean="0">
                <a:latin typeface="Trebuchet MS" panose="020B0603020202020204" pitchFamily="34" charset="0"/>
              </a:rPr>
              <a:t>presentation </a:t>
            </a:r>
            <a:r>
              <a:rPr lang="en-BZ" sz="2000" dirty="0">
                <a:latin typeface="Trebuchet MS" panose="020B0603020202020204" pitchFamily="34" charset="0"/>
              </a:rPr>
              <a:t>elaborated within the </a:t>
            </a:r>
            <a:r>
              <a:rPr lang="en-BZ" sz="2000" dirty="0" smtClean="0">
                <a:latin typeface="Trebuchet MS" panose="020B0603020202020204" pitchFamily="34" charset="0"/>
              </a:rPr>
              <a:t>Programme</a:t>
            </a:r>
            <a:r>
              <a:rPr lang="ro-RO" sz="2000" dirty="0" smtClean="0">
                <a:latin typeface="Trebuchet MS" panose="020B0603020202020204" pitchFamily="34" charset="0"/>
              </a:rPr>
              <a:t>; up on left side on the page. </a:t>
            </a:r>
          </a:p>
          <a:p>
            <a:pPr marL="0" indent="0">
              <a:buNone/>
            </a:pPr>
            <a:endParaRPr lang="ro-RO" sz="700" dirty="0" smtClean="0">
              <a:latin typeface="Trebuchet MS" panose="020B0603020202020204" pitchFamily="34" charset="0"/>
            </a:endParaRPr>
          </a:p>
          <a:p>
            <a:pPr marL="0" indent="0" algn="just">
              <a:buNone/>
            </a:pPr>
            <a:r>
              <a:rPr lang="en-BZ" sz="2000" dirty="0" smtClean="0">
                <a:latin typeface="Trebuchet MS" panose="020B0603020202020204" pitchFamily="34" charset="0"/>
              </a:rPr>
              <a:t>If </a:t>
            </a:r>
            <a:r>
              <a:rPr lang="en-BZ" sz="2000" dirty="0">
                <a:latin typeface="Trebuchet MS" panose="020B0603020202020204" pitchFamily="34" charset="0"/>
              </a:rPr>
              <a:t>other logos are displayed, the emblem </a:t>
            </a:r>
            <a:r>
              <a:rPr lang="en-BZ" sz="2000" dirty="0" smtClean="0">
                <a:latin typeface="Trebuchet MS" panose="020B0603020202020204" pitchFamily="34" charset="0"/>
              </a:rPr>
              <a:t>of</a:t>
            </a:r>
            <a:r>
              <a:rPr lang="ro-RO" sz="2000" dirty="0" smtClean="0">
                <a:latin typeface="Trebuchet MS" panose="020B0603020202020204" pitchFamily="34" charset="0"/>
              </a:rPr>
              <a:t> </a:t>
            </a:r>
            <a:r>
              <a:rPr lang="en-BZ" sz="2000" dirty="0" smtClean="0">
                <a:latin typeface="Trebuchet MS" panose="020B0603020202020204" pitchFamily="34" charset="0"/>
              </a:rPr>
              <a:t>the </a:t>
            </a:r>
            <a:r>
              <a:rPr lang="en-BZ" sz="2000" dirty="0">
                <a:latin typeface="Trebuchet MS" panose="020B0603020202020204" pitchFamily="34" charset="0"/>
              </a:rPr>
              <a:t>EU shall have at least the same </a:t>
            </a:r>
            <a:r>
              <a:rPr lang="en-BZ" sz="2000" dirty="0" smtClean="0">
                <a:latin typeface="Trebuchet MS" panose="020B0603020202020204" pitchFamily="34" charset="0"/>
              </a:rPr>
              <a:t>size</a:t>
            </a:r>
            <a:r>
              <a:rPr lang="ro-RO" sz="2000" dirty="0" smtClean="0">
                <a:latin typeface="Trebuchet MS" panose="020B0603020202020204" pitchFamily="34" charset="0"/>
              </a:rPr>
              <a:t> </a:t>
            </a:r>
            <a:r>
              <a:rPr lang="en-BZ" sz="2000" dirty="0" smtClean="0">
                <a:latin typeface="Trebuchet MS" panose="020B0603020202020204" pitchFamily="34" charset="0"/>
              </a:rPr>
              <a:t>(measured </a:t>
            </a:r>
            <a:r>
              <a:rPr lang="en-BZ" sz="2000" dirty="0">
                <a:latin typeface="Trebuchet MS" panose="020B0603020202020204" pitchFamily="34" charset="0"/>
              </a:rPr>
              <a:t>in height or width) as the </a:t>
            </a:r>
            <a:r>
              <a:rPr lang="en-BZ" sz="2000" dirty="0" smtClean="0">
                <a:latin typeface="Trebuchet MS" panose="020B0603020202020204" pitchFamily="34" charset="0"/>
              </a:rPr>
              <a:t>biggest</a:t>
            </a:r>
            <a:r>
              <a:rPr lang="ro-RO" sz="2000" dirty="0" smtClean="0">
                <a:latin typeface="Trebuchet MS" panose="020B0603020202020204" pitchFamily="34" charset="0"/>
              </a:rPr>
              <a:t> </a:t>
            </a:r>
            <a:r>
              <a:rPr lang="en-BZ" sz="2000" dirty="0" smtClean="0">
                <a:latin typeface="Trebuchet MS" panose="020B0603020202020204" pitchFamily="34" charset="0"/>
              </a:rPr>
              <a:t>of </a:t>
            </a:r>
            <a:r>
              <a:rPr lang="en-BZ" sz="2000" dirty="0">
                <a:latin typeface="Trebuchet MS" panose="020B0603020202020204" pitchFamily="34" charset="0"/>
              </a:rPr>
              <a:t>the other logos and be appropriate to </a:t>
            </a:r>
            <a:r>
              <a:rPr lang="en-BZ" sz="2000" dirty="0" smtClean="0">
                <a:latin typeface="Trebuchet MS" panose="020B0603020202020204" pitchFamily="34" charset="0"/>
              </a:rPr>
              <a:t>the</a:t>
            </a:r>
            <a:r>
              <a:rPr lang="ro-RO" sz="2000" dirty="0" smtClean="0">
                <a:latin typeface="Trebuchet MS" panose="020B0603020202020204" pitchFamily="34" charset="0"/>
              </a:rPr>
              <a:t> </a:t>
            </a:r>
            <a:r>
              <a:rPr lang="en-BZ" sz="2000" dirty="0" smtClean="0">
                <a:latin typeface="Trebuchet MS" panose="020B0603020202020204" pitchFamily="34" charset="0"/>
              </a:rPr>
              <a:t>scale </a:t>
            </a:r>
            <a:r>
              <a:rPr lang="en-BZ" sz="2000" dirty="0">
                <a:latin typeface="Trebuchet MS" panose="020B0603020202020204" pitchFamily="34" charset="0"/>
              </a:rPr>
              <a:t>of the material or document </a:t>
            </a:r>
            <a:r>
              <a:rPr lang="en-BZ" sz="2000" dirty="0" smtClean="0">
                <a:latin typeface="Trebuchet MS" panose="020B0603020202020204" pitchFamily="34" charset="0"/>
              </a:rPr>
              <a:t>being</a:t>
            </a:r>
            <a:r>
              <a:rPr lang="ro-RO" sz="2000" dirty="0" smtClean="0">
                <a:latin typeface="Trebuchet MS" panose="020B0603020202020204" pitchFamily="34" charset="0"/>
              </a:rPr>
              <a:t> </a:t>
            </a:r>
            <a:r>
              <a:rPr lang="en-US" sz="2000" dirty="0" smtClean="0">
                <a:latin typeface="Trebuchet MS" panose="020B0603020202020204" pitchFamily="34" charset="0"/>
              </a:rPr>
              <a:t>used.</a:t>
            </a:r>
            <a:endParaRPr lang="en-US" sz="2000" dirty="0">
              <a:latin typeface="Trebuchet MS" pitchFamily="34" charset="0"/>
            </a:endParaRPr>
          </a:p>
        </p:txBody>
      </p:sp>
      <p:pic>
        <p:nvPicPr>
          <p:cNvPr id="7" name="Picture 2" descr="D:\VIM\VIM_elements_for_colleagues\7. BRCT Călăraş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31573" y="5943600"/>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7387" y="274306"/>
            <a:ext cx="1188891" cy="867412"/>
          </a:xfrm>
          <a:prstGeom prst="rect">
            <a:avLst/>
          </a:prstGeom>
        </p:spPr>
      </p:pic>
      <p:pic>
        <p:nvPicPr>
          <p:cNvPr id="11" name="Content Placeholder 1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315200" y="188582"/>
            <a:ext cx="1176888" cy="952350"/>
          </a:xfrm>
          <a:prstGeom prst="rect">
            <a:avLst/>
          </a:prstGeom>
          <a:noFill/>
          <a:ln w="9525">
            <a:noFill/>
            <a:miter lim="800000"/>
            <a:headEnd/>
            <a:tailEnd/>
          </a:ln>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362" y="312503"/>
            <a:ext cx="2405659" cy="637417"/>
          </a:xfrm>
          <a:prstGeom prst="rect">
            <a:avLst/>
          </a:prstGeom>
        </p:spPr>
      </p:pic>
      <p:pic>
        <p:nvPicPr>
          <p:cNvPr id="4" name="Picture 3"/>
          <p:cNvPicPr>
            <a:picLocks noChangeAspect="1"/>
          </p:cNvPicPr>
          <p:nvPr/>
        </p:nvPicPr>
        <p:blipFill>
          <a:blip r:embed="rId7"/>
          <a:stretch>
            <a:fillRect/>
          </a:stretch>
        </p:blipFill>
        <p:spPr>
          <a:xfrm>
            <a:off x="246183" y="6140606"/>
            <a:ext cx="1390008" cy="676715"/>
          </a:xfrm>
          <a:prstGeom prst="rect">
            <a:avLst/>
          </a:prstGeom>
        </p:spPr>
      </p:pic>
    </p:spTree>
    <p:extLst>
      <p:ext uri="{BB962C8B-B14F-4D97-AF65-F5344CB8AC3E}">
        <p14:creationId xmlns:p14="http://schemas.microsoft.com/office/powerpoint/2010/main" val="25678068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035" y="1118723"/>
            <a:ext cx="8539812" cy="857262"/>
          </a:xfrm>
        </p:spPr>
        <p:txBody>
          <a:bodyPr/>
          <a:lstStyle/>
          <a:p>
            <a:r>
              <a:rPr lang="en-US" sz="2800" b="1" dirty="0" smtClean="0">
                <a:solidFill>
                  <a:schemeClr val="tx2">
                    <a:lumMod val="75000"/>
                  </a:schemeClr>
                </a:solidFill>
                <a:latin typeface="Trebuchet MS" panose="020B0603020202020204" pitchFamily="34" charset="0"/>
              </a:rPr>
              <a:t>Measures for beneficiaries</a:t>
            </a:r>
            <a:r>
              <a:rPr lang="en-US" sz="2800" b="1" dirty="0">
                <a:solidFill>
                  <a:srgbClr val="FF0000"/>
                </a:solidFill>
                <a:latin typeface="Trebuchet MS" panose="020B0603020202020204" pitchFamily="34" charset="0"/>
              </a:rPr>
              <a:t/>
            </a:r>
            <a:br>
              <a:rPr lang="en-US" sz="2800" b="1" dirty="0">
                <a:solidFill>
                  <a:srgbClr val="FF0000"/>
                </a:solidFill>
                <a:latin typeface="Trebuchet MS" panose="020B0603020202020204" pitchFamily="34" charset="0"/>
              </a:rPr>
            </a:br>
            <a:endParaRPr lang="en-US" sz="2800" b="1"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142355" y="1752600"/>
            <a:ext cx="8809171" cy="4699451"/>
          </a:xfrm>
        </p:spPr>
        <p:txBody>
          <a:bodyPr/>
          <a:lstStyle/>
          <a:p>
            <a:pPr marL="0" lvl="0" indent="0" algn="just">
              <a:buNone/>
            </a:pPr>
            <a:r>
              <a:rPr lang="en-US" sz="1800" dirty="0">
                <a:solidFill>
                  <a:prstClr val="black"/>
                </a:solidFill>
                <a:latin typeface="Trebuchet MS" panose="020B0603020202020204" pitchFamily="34" charset="0"/>
              </a:rPr>
              <a:t>The last page/cover of each document/material will contain a technical box with the following information: the project title, editor of the material, date of publishing and the disclaimer </a:t>
            </a:r>
            <a:r>
              <a:rPr lang="en-US" sz="1800" i="1" dirty="0">
                <a:solidFill>
                  <a:prstClr val="black"/>
                </a:solidFill>
                <a:latin typeface="Trebuchet MS" panose="020B0603020202020204" pitchFamily="34" charset="0"/>
              </a:rPr>
              <a:t>“The content of this material does not necessarily represents the ofﬁcial position of the European Union</a:t>
            </a:r>
            <a:r>
              <a:rPr lang="en-US" sz="1800" i="1" dirty="0" smtClean="0">
                <a:solidFill>
                  <a:prstClr val="black"/>
                </a:solidFill>
                <a:latin typeface="Trebuchet MS" panose="020B0603020202020204" pitchFamily="34" charset="0"/>
              </a:rPr>
              <a:t>.”</a:t>
            </a:r>
            <a:r>
              <a:rPr lang="ro-RO" sz="1800" i="1" dirty="0" smtClean="0">
                <a:solidFill>
                  <a:prstClr val="black"/>
                </a:solidFill>
                <a:latin typeface="Trebuchet MS" panose="020B0603020202020204" pitchFamily="34" charset="0"/>
              </a:rPr>
              <a:t>.</a:t>
            </a:r>
            <a:endParaRPr lang="en-US" sz="1800" i="1" dirty="0">
              <a:solidFill>
                <a:prstClr val="black"/>
              </a:solidFill>
              <a:latin typeface="Trebuchet MS" panose="020B0603020202020204" pitchFamily="34" charset="0"/>
            </a:endParaRPr>
          </a:p>
          <a:p>
            <a:pPr marL="0" indent="0" algn="just">
              <a:buNone/>
            </a:pPr>
            <a:endParaRPr lang="ro-RO" sz="1800" dirty="0">
              <a:latin typeface="Trebuchet MS" panose="020B0603020202020204" pitchFamily="34" charset="0"/>
            </a:endParaRPr>
          </a:p>
          <a:p>
            <a:pPr marL="0" indent="0" algn="just">
              <a:buNone/>
            </a:pPr>
            <a:r>
              <a:rPr lang="en-US" sz="1800" dirty="0" smtClean="0">
                <a:latin typeface="Trebuchet MS" panose="020B0603020202020204" pitchFamily="34" charset="0"/>
              </a:rPr>
              <a:t>The Beneficiary shall ensure the proper means of communication between the project and the Programme, including providing a visible link on the project’s website to the Programme website.</a:t>
            </a:r>
            <a:endParaRPr lang="ro-RO" sz="1800" dirty="0" smtClean="0">
              <a:latin typeface="Trebuchet MS" panose="020B0603020202020204" pitchFamily="34" charset="0"/>
            </a:endParaRPr>
          </a:p>
          <a:p>
            <a:pPr marL="0" indent="0" algn="just">
              <a:buNone/>
            </a:pPr>
            <a:endParaRPr lang="ro-RO" sz="1800" dirty="0">
              <a:latin typeface="Trebuchet MS" panose="020B0603020202020204" pitchFamily="34" charset="0"/>
            </a:endParaRPr>
          </a:p>
          <a:p>
            <a:pPr marL="0" indent="0" algn="just">
              <a:buNone/>
            </a:pPr>
            <a:r>
              <a:rPr lang="ro-RO" sz="1800" dirty="0" smtClean="0">
                <a:latin typeface="Trebuchet MS" panose="020B0603020202020204" pitchFamily="34" charset="0"/>
              </a:rPr>
              <a:t>S</a:t>
            </a:r>
            <a:r>
              <a:rPr lang="en-BZ" sz="1800" dirty="0" smtClean="0">
                <a:latin typeface="Trebuchet MS" panose="020B0603020202020204" pitchFamily="34" charset="0"/>
              </a:rPr>
              <a:t>mall </a:t>
            </a:r>
            <a:r>
              <a:rPr lang="en-BZ" sz="1800" dirty="0">
                <a:latin typeface="Trebuchet MS" panose="020B0603020202020204" pitchFamily="34" charset="0"/>
              </a:rPr>
              <a:t>promotional items (pen, USB </a:t>
            </a:r>
            <a:r>
              <a:rPr lang="en-BZ" sz="1800" dirty="0" smtClean="0">
                <a:latin typeface="Trebuchet MS" panose="020B0603020202020204" pitchFamily="34" charset="0"/>
              </a:rPr>
              <a:t>stick,</a:t>
            </a:r>
            <a:r>
              <a:rPr lang="ro-RO" sz="1800" dirty="0" smtClean="0">
                <a:latin typeface="Trebuchet MS" panose="020B0603020202020204" pitchFamily="34" charset="0"/>
              </a:rPr>
              <a:t> </a:t>
            </a:r>
            <a:r>
              <a:rPr lang="en-BZ" sz="1800" dirty="0" smtClean="0">
                <a:latin typeface="Trebuchet MS" panose="020B0603020202020204" pitchFamily="34" charset="0"/>
              </a:rPr>
              <a:t>business </a:t>
            </a:r>
            <a:r>
              <a:rPr lang="en-BZ" sz="1800" dirty="0">
                <a:latin typeface="Trebuchet MS" panose="020B0603020202020204" pitchFamily="34" charset="0"/>
              </a:rPr>
              <a:t>card etc.) </a:t>
            </a:r>
            <a:r>
              <a:rPr lang="ro-RO" sz="1800" dirty="0" smtClean="0">
                <a:latin typeface="Trebuchet MS" panose="020B0603020202020204" pitchFamily="34" charset="0"/>
              </a:rPr>
              <a:t>- </a:t>
            </a:r>
            <a:r>
              <a:rPr lang="en-BZ" sz="1800" dirty="0" smtClean="0">
                <a:latin typeface="Trebuchet MS" panose="020B0603020202020204" pitchFamily="34" charset="0"/>
              </a:rPr>
              <a:t>at </a:t>
            </a:r>
            <a:r>
              <a:rPr lang="en-BZ" sz="1800" dirty="0">
                <a:latin typeface="Trebuchet MS" panose="020B0603020202020204" pitchFamily="34" charset="0"/>
              </a:rPr>
              <a:t>least the EU logo and </a:t>
            </a:r>
            <a:r>
              <a:rPr lang="en-BZ" sz="1800" dirty="0" smtClean="0">
                <a:latin typeface="Trebuchet MS" panose="020B0603020202020204" pitchFamily="34" charset="0"/>
              </a:rPr>
              <a:t>the</a:t>
            </a:r>
            <a:r>
              <a:rPr lang="ro-RO" sz="1800" dirty="0" smtClean="0">
                <a:latin typeface="Trebuchet MS" panose="020B0603020202020204" pitchFamily="34" charset="0"/>
              </a:rPr>
              <a:t> </a:t>
            </a:r>
            <a:r>
              <a:rPr lang="en-BZ" sz="1800" dirty="0" smtClean="0">
                <a:latin typeface="Trebuchet MS" panose="020B0603020202020204" pitchFamily="34" charset="0"/>
              </a:rPr>
              <a:t>dedicated </a:t>
            </a:r>
            <a:r>
              <a:rPr lang="en-BZ" sz="1800" dirty="0">
                <a:latin typeface="Trebuchet MS" panose="020B0603020202020204" pitchFamily="34" charset="0"/>
              </a:rPr>
              <a:t>website of the Programme shall </a:t>
            </a:r>
            <a:r>
              <a:rPr lang="en-BZ" sz="1800" dirty="0" smtClean="0">
                <a:latin typeface="Trebuchet MS" panose="020B0603020202020204" pitchFamily="34" charset="0"/>
              </a:rPr>
              <a:t>be</a:t>
            </a:r>
            <a:r>
              <a:rPr lang="ro-RO" sz="1800" dirty="0" smtClean="0">
                <a:latin typeface="Trebuchet MS" panose="020B0603020202020204" pitchFamily="34" charset="0"/>
              </a:rPr>
              <a:t> </a:t>
            </a:r>
            <a:r>
              <a:rPr lang="en-BZ" sz="1800" dirty="0" smtClean="0">
                <a:latin typeface="Trebuchet MS" panose="020B0603020202020204" pitchFamily="34" charset="0"/>
              </a:rPr>
              <a:t>included</a:t>
            </a:r>
            <a:r>
              <a:rPr lang="en-BZ" sz="1800" dirty="0">
                <a:latin typeface="Trebuchet MS" panose="020B0603020202020204" pitchFamily="34" charset="0"/>
              </a:rPr>
              <a:t>. For these promotional items the </a:t>
            </a:r>
            <a:r>
              <a:rPr lang="en-BZ" sz="1800" dirty="0" smtClean="0">
                <a:latin typeface="Trebuchet MS" panose="020B0603020202020204" pitchFamily="34" charset="0"/>
              </a:rPr>
              <a:t>emblem</a:t>
            </a:r>
            <a:r>
              <a:rPr lang="ro-RO" sz="1800" dirty="0" smtClean="0">
                <a:latin typeface="Trebuchet MS" panose="020B0603020202020204" pitchFamily="34" charset="0"/>
              </a:rPr>
              <a:t> </a:t>
            </a:r>
            <a:r>
              <a:rPr lang="en-BZ" sz="1800" dirty="0" smtClean="0">
                <a:latin typeface="Trebuchet MS" panose="020B0603020202020204" pitchFamily="34" charset="0"/>
              </a:rPr>
              <a:t>of </a:t>
            </a:r>
            <a:r>
              <a:rPr lang="en-BZ" sz="1800" dirty="0">
                <a:latin typeface="Trebuchet MS" panose="020B0603020202020204" pitchFamily="34" charset="0"/>
              </a:rPr>
              <a:t>EU will have only reference to the </a:t>
            </a:r>
            <a:r>
              <a:rPr lang="en-BZ" sz="1800" dirty="0" smtClean="0">
                <a:latin typeface="Trebuchet MS" panose="020B0603020202020204" pitchFamily="34" charset="0"/>
              </a:rPr>
              <a:t>European</a:t>
            </a:r>
            <a:r>
              <a:rPr lang="ro-RO" sz="1800" dirty="0" smtClean="0">
                <a:latin typeface="Trebuchet MS" panose="020B0603020202020204" pitchFamily="34" charset="0"/>
              </a:rPr>
              <a:t> </a:t>
            </a:r>
            <a:r>
              <a:rPr lang="en-BZ" sz="1800" dirty="0" smtClean="0">
                <a:latin typeface="Trebuchet MS" panose="020B0603020202020204" pitchFamily="34" charset="0"/>
              </a:rPr>
              <a:t>Union</a:t>
            </a:r>
            <a:r>
              <a:rPr lang="en-BZ" sz="1800" dirty="0">
                <a:latin typeface="Trebuchet MS" panose="020B0603020202020204" pitchFamily="34" charset="0"/>
              </a:rPr>
              <a:t>. The logo of the Programme may be </a:t>
            </a:r>
            <a:r>
              <a:rPr lang="en-BZ" sz="1800" dirty="0" smtClean="0">
                <a:latin typeface="Trebuchet MS" panose="020B0603020202020204" pitchFamily="34" charset="0"/>
              </a:rPr>
              <a:t>included</a:t>
            </a:r>
            <a:r>
              <a:rPr lang="ro-RO" sz="1800" dirty="0" smtClean="0">
                <a:latin typeface="Trebuchet MS" panose="020B0603020202020204" pitchFamily="34" charset="0"/>
              </a:rPr>
              <a:t> </a:t>
            </a:r>
            <a:r>
              <a:rPr lang="en-BZ" sz="1800" dirty="0" smtClean="0">
                <a:latin typeface="Trebuchet MS" panose="020B0603020202020204" pitchFamily="34" charset="0"/>
              </a:rPr>
              <a:t>with </a:t>
            </a:r>
            <a:r>
              <a:rPr lang="en-BZ" sz="1800" dirty="0">
                <a:latin typeface="Trebuchet MS" panose="020B0603020202020204" pitchFamily="34" charset="0"/>
              </a:rPr>
              <a:t>a dimension smaller than the </a:t>
            </a:r>
            <a:r>
              <a:rPr lang="en-BZ" sz="1800" dirty="0" smtClean="0">
                <a:latin typeface="Trebuchet MS" panose="020B0603020202020204" pitchFamily="34" charset="0"/>
              </a:rPr>
              <a:t>minimum</a:t>
            </a:r>
            <a:r>
              <a:rPr lang="ro-RO" sz="1800" dirty="0" smtClean="0">
                <a:latin typeface="Trebuchet MS" panose="020B0603020202020204" pitchFamily="34" charset="0"/>
              </a:rPr>
              <a:t> </a:t>
            </a:r>
            <a:r>
              <a:rPr lang="en-BZ" sz="1800" dirty="0" smtClean="0">
                <a:latin typeface="Trebuchet MS" panose="020B0603020202020204" pitchFamily="34" charset="0"/>
              </a:rPr>
              <a:t>accepted dimension of 3 cm, provided that the logo is fully visible.</a:t>
            </a:r>
            <a:endParaRPr lang="en-US" sz="1800" dirty="0">
              <a:latin typeface="Trebuchet MS" panose="020B0603020202020204" pitchFamily="34" charset="0"/>
            </a:endParaRPr>
          </a:p>
        </p:txBody>
      </p:sp>
      <p:pic>
        <p:nvPicPr>
          <p:cNvPr id="7" name="Picture 2" descr="D:\VIM\VIM_elements_for_colleagues\7. BRCT Călăraş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44273" y="5943600"/>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245482"/>
            <a:ext cx="1188891" cy="867412"/>
          </a:xfrm>
          <a:prstGeom prst="rect">
            <a:avLst/>
          </a:prstGeom>
        </p:spPr>
      </p:pic>
      <p:pic>
        <p:nvPicPr>
          <p:cNvPr id="11" name="Content Placeholder 1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165468" y="163459"/>
            <a:ext cx="1176888" cy="952350"/>
          </a:xfrm>
          <a:prstGeom prst="rect">
            <a:avLst/>
          </a:prstGeom>
          <a:noFill/>
          <a:ln w="9525">
            <a:noFill/>
            <a:miter lim="800000"/>
            <a:headEnd/>
            <a:tailEnd/>
          </a:ln>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200" y="293780"/>
            <a:ext cx="2405659" cy="637417"/>
          </a:xfrm>
          <a:prstGeom prst="rect">
            <a:avLst/>
          </a:prstGeom>
        </p:spPr>
      </p:pic>
      <p:pic>
        <p:nvPicPr>
          <p:cNvPr id="5" name="Picture 4"/>
          <p:cNvPicPr>
            <a:picLocks noChangeAspect="1"/>
          </p:cNvPicPr>
          <p:nvPr/>
        </p:nvPicPr>
        <p:blipFill>
          <a:blip r:embed="rId7"/>
          <a:stretch>
            <a:fillRect/>
          </a:stretch>
        </p:blipFill>
        <p:spPr>
          <a:xfrm>
            <a:off x="142355" y="5998721"/>
            <a:ext cx="1390008" cy="676715"/>
          </a:xfrm>
          <a:prstGeom prst="rect">
            <a:avLst/>
          </a:prstGeom>
        </p:spPr>
      </p:pic>
    </p:spTree>
    <p:extLst>
      <p:ext uri="{BB962C8B-B14F-4D97-AF65-F5344CB8AC3E}">
        <p14:creationId xmlns:p14="http://schemas.microsoft.com/office/powerpoint/2010/main" val="1149068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034" y="1139357"/>
            <a:ext cx="8539812" cy="857262"/>
          </a:xfrm>
        </p:spPr>
        <p:txBody>
          <a:bodyPr/>
          <a:lstStyle/>
          <a:p>
            <a:r>
              <a:rPr lang="en-US" sz="2800" b="1" dirty="0" smtClean="0">
                <a:solidFill>
                  <a:schemeClr val="tx2">
                    <a:lumMod val="75000"/>
                  </a:schemeClr>
                </a:solidFill>
                <a:latin typeface="Trebuchet MS" panose="020B0603020202020204" pitchFamily="34" charset="0"/>
              </a:rPr>
              <a:t>Frequent errors</a:t>
            </a:r>
            <a:r>
              <a:rPr lang="en-US" sz="2800" b="1" dirty="0">
                <a:solidFill>
                  <a:srgbClr val="FF0000"/>
                </a:solidFill>
                <a:latin typeface="Trebuchet MS" panose="020B0603020202020204" pitchFamily="34" charset="0"/>
              </a:rPr>
              <a:t/>
            </a:r>
            <a:br>
              <a:rPr lang="en-US" sz="2800" b="1" dirty="0">
                <a:solidFill>
                  <a:srgbClr val="FF0000"/>
                </a:solidFill>
                <a:latin typeface="Trebuchet MS" panose="020B0603020202020204" pitchFamily="34" charset="0"/>
              </a:rPr>
            </a:br>
            <a:endParaRPr lang="en-US" sz="2800" b="1"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358001" y="1939548"/>
            <a:ext cx="8593525" cy="3810000"/>
          </a:xfrm>
        </p:spPr>
        <p:txBody>
          <a:bodyPr/>
          <a:lstStyle/>
          <a:p>
            <a:pPr marL="0" lvl="0" indent="0" algn="just">
              <a:buNone/>
            </a:pPr>
            <a:r>
              <a:rPr lang="en-US" sz="1800" dirty="0" smtClean="0">
                <a:solidFill>
                  <a:prstClr val="black"/>
                </a:solidFill>
                <a:latin typeface="Trebuchet MS" panose="020B0603020202020204" pitchFamily="34" charset="0"/>
              </a:rPr>
              <a:t>1. Disproportion of logos</a:t>
            </a:r>
            <a:endParaRPr lang="en-US" sz="1800" i="1" dirty="0">
              <a:solidFill>
                <a:prstClr val="black"/>
              </a:solidFill>
              <a:latin typeface="Trebuchet MS" panose="020B0603020202020204" pitchFamily="34" charset="0"/>
            </a:endParaRPr>
          </a:p>
          <a:p>
            <a:pPr marL="0" indent="0" algn="just">
              <a:buNone/>
            </a:pPr>
            <a:endParaRPr lang="en-US" sz="1800" dirty="0" smtClean="0">
              <a:latin typeface="Trebuchet MS" panose="020B0603020202020204" pitchFamily="34" charset="0"/>
            </a:endParaRPr>
          </a:p>
          <a:p>
            <a:pPr marL="0" indent="0" algn="just">
              <a:buNone/>
            </a:pPr>
            <a:endParaRPr lang="en-US" sz="1800" dirty="0">
              <a:latin typeface="Trebuchet MS" panose="020B0603020202020204" pitchFamily="34" charset="0"/>
            </a:endParaRPr>
          </a:p>
          <a:p>
            <a:pPr marL="0" indent="0" algn="just">
              <a:buNone/>
            </a:pPr>
            <a:endParaRPr lang="en-US" sz="1800" dirty="0" smtClean="0">
              <a:latin typeface="Trebuchet MS" panose="020B0603020202020204" pitchFamily="34" charset="0"/>
            </a:endParaRPr>
          </a:p>
          <a:p>
            <a:pPr marL="0" indent="0" algn="just">
              <a:buNone/>
            </a:pPr>
            <a:endParaRPr lang="en-US" sz="1800" dirty="0">
              <a:latin typeface="Trebuchet MS" panose="020B0603020202020204" pitchFamily="34" charset="0"/>
            </a:endParaRPr>
          </a:p>
          <a:p>
            <a:pPr marL="0" indent="0" algn="just">
              <a:buNone/>
            </a:pPr>
            <a:r>
              <a:rPr lang="en-US" sz="1800" dirty="0" smtClean="0">
                <a:latin typeface="Trebuchet MS" panose="020B0603020202020204" pitchFamily="34" charset="0"/>
              </a:rPr>
              <a:t>2. Wrong placing of logos</a:t>
            </a:r>
            <a:endParaRPr lang="ro-RO" sz="1800" dirty="0">
              <a:latin typeface="Trebuchet MS" panose="020B0603020202020204" pitchFamily="34" charset="0"/>
            </a:endParaRPr>
          </a:p>
        </p:txBody>
      </p:sp>
      <p:pic>
        <p:nvPicPr>
          <p:cNvPr id="7" name="Picture 2" descr="D:\VIM\VIM_elements_for_colleagues\7. BRCT Călăraş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44273" y="5943600"/>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245482"/>
            <a:ext cx="1188891" cy="867412"/>
          </a:xfrm>
          <a:prstGeom prst="rect">
            <a:avLst/>
          </a:prstGeom>
        </p:spPr>
      </p:pic>
      <p:pic>
        <p:nvPicPr>
          <p:cNvPr id="11" name="Content Placeholder 11"/>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7165468" y="163459"/>
            <a:ext cx="1176888" cy="952350"/>
          </a:xfrm>
          <a:prstGeom prst="rect">
            <a:avLst/>
          </a:prstGeom>
          <a:noFill/>
          <a:ln w="9525">
            <a:noFill/>
            <a:miter lim="800000"/>
            <a:headEnd/>
            <a:tailEnd/>
          </a:ln>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200" y="293780"/>
            <a:ext cx="2405659" cy="637417"/>
          </a:xfrm>
          <a:prstGeom prst="rect">
            <a:avLst/>
          </a:prstGeom>
        </p:spPr>
      </p:pic>
      <p:pic>
        <p:nvPicPr>
          <p:cNvPr id="5" name="Picture 4"/>
          <p:cNvPicPr>
            <a:picLocks noChangeAspect="1"/>
          </p:cNvPicPr>
          <p:nvPr/>
        </p:nvPicPr>
        <p:blipFill>
          <a:blip r:embed="rId7"/>
          <a:stretch>
            <a:fillRect/>
          </a:stretch>
        </p:blipFill>
        <p:spPr>
          <a:xfrm>
            <a:off x="142355" y="5998721"/>
            <a:ext cx="1390008" cy="676715"/>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97466" y="2240224"/>
            <a:ext cx="1290916" cy="943048"/>
          </a:xfrm>
          <a:prstGeom prst="rect">
            <a:avLst/>
          </a:prstGeom>
        </p:spPr>
      </p:pic>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37085" y="2466941"/>
            <a:ext cx="1551993" cy="707063"/>
          </a:xfrm>
          <a:prstGeom prst="rect">
            <a:avLst/>
          </a:prstGeom>
        </p:spPr>
      </p:pic>
      <p:pic>
        <p:nvPicPr>
          <p:cNvPr id="6" name="Pictur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5122" y="2419561"/>
            <a:ext cx="2309813" cy="612021"/>
          </a:xfrm>
          <a:prstGeom prst="rect">
            <a:avLst/>
          </a:prstGeom>
        </p:spPr>
      </p:pic>
      <p:pic>
        <p:nvPicPr>
          <p:cNvPr id="8" name="Picture 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536828" y="2410941"/>
            <a:ext cx="1082010" cy="727743"/>
          </a:xfrm>
          <a:prstGeom prst="rect">
            <a:avLst/>
          </a:prstGeom>
        </p:spPr>
      </p:pic>
      <p:pic>
        <p:nvPicPr>
          <p:cNvPr id="12" name="Picture 11"/>
          <p:cNvPicPr>
            <a:picLocks noChangeAspect="1"/>
          </p:cNvPicPr>
          <p:nvPr/>
        </p:nvPicPr>
        <p:blipFill>
          <a:blip r:embed="rId12"/>
          <a:stretch>
            <a:fillRect/>
          </a:stretch>
        </p:blipFill>
        <p:spPr>
          <a:xfrm>
            <a:off x="554723" y="4097600"/>
            <a:ext cx="1129870" cy="820754"/>
          </a:xfrm>
          <a:prstGeom prst="rect">
            <a:avLst/>
          </a:prstGeom>
        </p:spPr>
      </p:pic>
      <p:pic>
        <p:nvPicPr>
          <p:cNvPr id="14" name="Picture 13"/>
          <p:cNvPicPr>
            <a:picLocks noChangeAspect="1"/>
          </p:cNvPicPr>
          <p:nvPr/>
        </p:nvPicPr>
        <p:blipFill>
          <a:blip r:embed="rId13"/>
          <a:stretch>
            <a:fillRect/>
          </a:stretch>
        </p:blipFill>
        <p:spPr>
          <a:xfrm>
            <a:off x="2209800" y="4157561"/>
            <a:ext cx="1701192" cy="777688"/>
          </a:xfrm>
          <a:prstGeom prst="rect">
            <a:avLst/>
          </a:prstGeom>
        </p:spPr>
      </p:pic>
      <p:pic>
        <p:nvPicPr>
          <p:cNvPr id="15" name="Picture 14"/>
          <p:cNvPicPr>
            <a:picLocks noChangeAspect="1"/>
          </p:cNvPicPr>
          <p:nvPr/>
        </p:nvPicPr>
        <p:blipFill>
          <a:blip r:embed="rId14"/>
          <a:stretch>
            <a:fillRect/>
          </a:stretch>
        </p:blipFill>
        <p:spPr>
          <a:xfrm>
            <a:off x="7151673" y="4135789"/>
            <a:ext cx="1190684" cy="799460"/>
          </a:xfrm>
          <a:prstGeom prst="rect">
            <a:avLst/>
          </a:prstGeom>
        </p:spPr>
      </p:pic>
      <p:pic>
        <p:nvPicPr>
          <p:cNvPr id="16" name="Picture 15"/>
          <p:cNvPicPr>
            <a:picLocks noChangeAspect="1"/>
          </p:cNvPicPr>
          <p:nvPr/>
        </p:nvPicPr>
        <p:blipFill>
          <a:blip r:embed="rId15"/>
          <a:stretch>
            <a:fillRect/>
          </a:stretch>
        </p:blipFill>
        <p:spPr>
          <a:xfrm>
            <a:off x="4167949" y="4135588"/>
            <a:ext cx="2981414" cy="786653"/>
          </a:xfrm>
          <a:prstGeom prst="rect">
            <a:avLst/>
          </a:prstGeom>
        </p:spPr>
      </p:pic>
    </p:spTree>
    <p:extLst>
      <p:ext uri="{BB962C8B-B14F-4D97-AF65-F5344CB8AC3E}">
        <p14:creationId xmlns:p14="http://schemas.microsoft.com/office/powerpoint/2010/main" val="21533543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035" y="1247324"/>
            <a:ext cx="8539812" cy="857262"/>
          </a:xfrm>
        </p:spPr>
        <p:txBody>
          <a:bodyPr/>
          <a:lstStyle/>
          <a:p>
            <a:r>
              <a:rPr lang="en-US" sz="2800" b="1" dirty="0" smtClean="0">
                <a:solidFill>
                  <a:schemeClr val="tx2">
                    <a:lumMod val="75000"/>
                  </a:schemeClr>
                </a:solidFill>
                <a:latin typeface="Trebuchet MS" panose="020B0603020202020204" pitchFamily="34" charset="0"/>
              </a:rPr>
              <a:t>Frequent errors</a:t>
            </a:r>
            <a:r>
              <a:rPr lang="en-US" sz="2800" b="1" dirty="0">
                <a:solidFill>
                  <a:srgbClr val="FF0000"/>
                </a:solidFill>
                <a:latin typeface="Trebuchet MS" panose="020B0603020202020204" pitchFamily="34" charset="0"/>
              </a:rPr>
              <a:t/>
            </a:r>
            <a:br>
              <a:rPr lang="en-US" sz="2800" b="1" dirty="0">
                <a:solidFill>
                  <a:srgbClr val="FF0000"/>
                </a:solidFill>
                <a:latin typeface="Trebuchet MS" panose="020B0603020202020204" pitchFamily="34" charset="0"/>
              </a:rPr>
            </a:br>
            <a:endParaRPr lang="en-US" sz="2800" b="1"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457200" y="1939548"/>
            <a:ext cx="8494326" cy="3810000"/>
          </a:xfrm>
        </p:spPr>
        <p:txBody>
          <a:bodyPr/>
          <a:lstStyle/>
          <a:p>
            <a:pPr marL="0" lvl="0" indent="0" algn="just">
              <a:buNone/>
            </a:pPr>
            <a:r>
              <a:rPr lang="en-US" sz="1800" dirty="0">
                <a:solidFill>
                  <a:prstClr val="black"/>
                </a:solidFill>
                <a:latin typeface="Trebuchet MS" panose="020B0603020202020204" pitchFamily="34" charset="0"/>
              </a:rPr>
              <a:t>3</a:t>
            </a:r>
            <a:r>
              <a:rPr lang="en-US" sz="1800" dirty="0" smtClean="0">
                <a:solidFill>
                  <a:prstClr val="black"/>
                </a:solidFill>
                <a:latin typeface="Trebuchet MS" panose="020B0603020202020204" pitchFamily="34" charset="0"/>
              </a:rPr>
              <a:t>. Wrongly filled in Programme website</a:t>
            </a:r>
            <a:endParaRPr lang="en-US" sz="1800" i="1" dirty="0">
              <a:solidFill>
                <a:prstClr val="black"/>
              </a:solidFill>
              <a:latin typeface="Trebuchet MS" panose="020B0603020202020204" pitchFamily="34" charset="0"/>
            </a:endParaRPr>
          </a:p>
          <a:p>
            <a:pPr marL="0" indent="0" algn="just">
              <a:buNone/>
            </a:pPr>
            <a:endParaRPr lang="en-US" sz="800" dirty="0" smtClean="0">
              <a:latin typeface="Trebuchet MS" panose="020B0603020202020204" pitchFamily="34" charset="0"/>
            </a:endParaRPr>
          </a:p>
          <a:p>
            <a:pPr marL="0" indent="0" algn="just">
              <a:buNone/>
            </a:pPr>
            <a:r>
              <a:rPr lang="en-US" sz="2800" u="sng" dirty="0" smtClean="0">
                <a:solidFill>
                  <a:schemeClr val="tx2">
                    <a:lumMod val="60000"/>
                    <a:lumOff val="40000"/>
                  </a:schemeClr>
                </a:solidFill>
                <a:effectLst>
                  <a:outerShdw blurRad="38100" dist="38100" dir="2700000" algn="tl">
                    <a:srgbClr val="000000">
                      <a:alpha val="43137"/>
                    </a:srgbClr>
                  </a:outerShdw>
                </a:effectLst>
                <a:latin typeface="Trebuchet MS" panose="020B0603020202020204" pitchFamily="34" charset="0"/>
                <a:hlinkClick r:id="rId3"/>
              </a:rPr>
              <a:t>www.interreg.eu</a:t>
            </a:r>
            <a:r>
              <a:rPr lang="en-US" sz="2800" dirty="0" smtClean="0">
                <a:solidFill>
                  <a:schemeClr val="tx2">
                    <a:lumMod val="60000"/>
                    <a:lumOff val="40000"/>
                  </a:schemeClr>
                </a:solidFill>
                <a:latin typeface="Trebuchet MS" panose="020B0603020202020204" pitchFamily="34" charset="0"/>
              </a:rPr>
              <a:t> </a:t>
            </a:r>
            <a:r>
              <a:rPr lang="en-US" sz="2800" dirty="0" smtClean="0">
                <a:latin typeface="Trebuchet MS" panose="020B0603020202020204" pitchFamily="34" charset="0"/>
              </a:rPr>
              <a:t>instead of </a:t>
            </a:r>
            <a:r>
              <a:rPr lang="en-US" sz="2800" u="sng" dirty="0" smtClean="0">
                <a:solidFill>
                  <a:schemeClr val="tx2">
                    <a:lumMod val="60000"/>
                    <a:lumOff val="40000"/>
                  </a:schemeClr>
                </a:solidFill>
                <a:effectLst>
                  <a:outerShdw blurRad="38100" dist="38100" dir="2700000" algn="tl">
                    <a:srgbClr val="000000">
                      <a:alpha val="43137"/>
                    </a:srgbClr>
                  </a:outerShdw>
                </a:effectLst>
                <a:latin typeface="Trebuchet MS" panose="020B0603020202020204" pitchFamily="34" charset="0"/>
                <a:hlinkClick r:id="rId4"/>
              </a:rPr>
              <a:t>www.interregrobg.eu</a:t>
            </a:r>
            <a:r>
              <a:rPr lang="en-US" sz="2800" u="sng" dirty="0" smtClean="0">
                <a:solidFill>
                  <a:schemeClr val="tx2">
                    <a:lumMod val="60000"/>
                    <a:lumOff val="40000"/>
                  </a:schemeClr>
                </a:solidFill>
                <a:effectLst>
                  <a:outerShdw blurRad="38100" dist="38100" dir="2700000" algn="tl">
                    <a:srgbClr val="000000">
                      <a:alpha val="43137"/>
                    </a:srgbClr>
                  </a:outerShdw>
                </a:effectLst>
                <a:latin typeface="Trebuchet MS" panose="020B0603020202020204" pitchFamily="34" charset="0"/>
              </a:rPr>
              <a:t> </a:t>
            </a:r>
            <a:endParaRPr lang="en-US" sz="2800" u="sng" dirty="0">
              <a:solidFill>
                <a:schemeClr val="tx2">
                  <a:lumMod val="60000"/>
                  <a:lumOff val="40000"/>
                </a:schemeClr>
              </a:solidFill>
              <a:effectLst>
                <a:outerShdw blurRad="38100" dist="38100" dir="2700000" algn="tl">
                  <a:srgbClr val="000000">
                    <a:alpha val="43137"/>
                  </a:srgbClr>
                </a:outerShdw>
              </a:effectLst>
              <a:latin typeface="Trebuchet MS" panose="020B0603020202020204" pitchFamily="34" charset="0"/>
            </a:endParaRPr>
          </a:p>
          <a:p>
            <a:pPr marL="0" indent="0" algn="just">
              <a:buNone/>
            </a:pPr>
            <a:endParaRPr lang="en-US" sz="1100" dirty="0" smtClean="0">
              <a:latin typeface="Trebuchet MS" panose="020B0603020202020204" pitchFamily="34" charset="0"/>
            </a:endParaRPr>
          </a:p>
          <a:p>
            <a:pPr marL="0" indent="0" algn="just">
              <a:buNone/>
            </a:pPr>
            <a:r>
              <a:rPr lang="en-US" sz="1800" dirty="0" smtClean="0">
                <a:latin typeface="Trebuchet MS" panose="020B0603020202020204" pitchFamily="34" charset="0"/>
              </a:rPr>
              <a:t>4. Wrong font used</a:t>
            </a:r>
          </a:p>
          <a:p>
            <a:pPr marL="0" indent="0" algn="just">
              <a:buNone/>
            </a:pPr>
            <a:endParaRPr lang="en-US" sz="1100" dirty="0">
              <a:latin typeface="Trebuchet MS" panose="020B0603020202020204" pitchFamily="34" charset="0"/>
            </a:endParaRPr>
          </a:p>
          <a:p>
            <a:pPr marL="0" indent="0" algn="just">
              <a:buNone/>
            </a:pPr>
            <a:r>
              <a:rPr lang="en-US" sz="2400" u="sng" dirty="0" smtClean="0">
                <a:effectLst>
                  <a:outerShdw blurRad="38100" dist="38100" dir="2700000" algn="tl">
                    <a:srgbClr val="000000">
                      <a:alpha val="43137"/>
                    </a:srgbClr>
                  </a:outerShdw>
                </a:effectLst>
                <a:latin typeface="Trebuchet MS" panose="020B0603020202020204" pitchFamily="34" charset="0"/>
              </a:rPr>
              <a:t>Times New Roman </a:t>
            </a:r>
            <a:r>
              <a:rPr lang="en-US" sz="1800" dirty="0" smtClean="0">
                <a:latin typeface="Trebuchet MS" panose="020B0603020202020204" pitchFamily="34" charset="0"/>
              </a:rPr>
              <a:t>instead of </a:t>
            </a:r>
            <a:r>
              <a:rPr lang="en-US" sz="2400" u="sng" dirty="0" smtClean="0">
                <a:effectLst>
                  <a:outerShdw blurRad="38100" dist="38100" dir="2700000" algn="tl">
                    <a:srgbClr val="000000">
                      <a:alpha val="43137"/>
                    </a:srgbClr>
                  </a:outerShdw>
                </a:effectLst>
                <a:latin typeface="Trebuchet MS" panose="020B0603020202020204" pitchFamily="34" charset="0"/>
              </a:rPr>
              <a:t>Trebuchet MS</a:t>
            </a:r>
          </a:p>
          <a:p>
            <a:pPr marL="0" indent="0" algn="just">
              <a:buNone/>
            </a:pPr>
            <a:endParaRPr lang="en-US" sz="1200" u="sng" dirty="0">
              <a:effectLst>
                <a:outerShdw blurRad="38100" dist="38100" dir="2700000" algn="tl">
                  <a:srgbClr val="000000">
                    <a:alpha val="43137"/>
                  </a:srgbClr>
                </a:outerShdw>
              </a:effectLst>
              <a:latin typeface="Trebuchet MS" panose="020B0603020202020204" pitchFamily="34" charset="0"/>
            </a:endParaRPr>
          </a:p>
          <a:p>
            <a:pPr marL="0" indent="0" algn="just">
              <a:buNone/>
            </a:pPr>
            <a:r>
              <a:rPr lang="en-US" sz="1800" dirty="0" smtClean="0">
                <a:latin typeface="Trebuchet MS" panose="020B0603020202020204" pitchFamily="34" charset="0"/>
              </a:rPr>
              <a:t>5. Not indicating the activities on the poster</a:t>
            </a:r>
          </a:p>
          <a:p>
            <a:pPr marL="0" indent="0" algn="just">
              <a:buNone/>
            </a:pPr>
            <a:endParaRPr lang="en-US" sz="1800" dirty="0" smtClean="0">
              <a:latin typeface="Trebuchet MS" panose="020B0603020202020204" pitchFamily="34" charset="0"/>
            </a:endParaRPr>
          </a:p>
          <a:p>
            <a:pPr marL="0" indent="0" algn="just">
              <a:buNone/>
            </a:pPr>
            <a:r>
              <a:rPr lang="en-US" sz="1800" dirty="0" smtClean="0">
                <a:latin typeface="Trebuchet MS" panose="020B0603020202020204" pitchFamily="34" charset="0"/>
              </a:rPr>
              <a:t>6. The link to </a:t>
            </a:r>
            <a:r>
              <a:rPr lang="en-US" sz="1800" dirty="0" err="1" smtClean="0">
                <a:latin typeface="Trebuchet MS" panose="020B0603020202020204" pitchFamily="34" charset="0"/>
              </a:rPr>
              <a:t>programme</a:t>
            </a:r>
            <a:r>
              <a:rPr lang="en-US" sz="1800" dirty="0" smtClean="0">
                <a:latin typeface="Trebuchet MS" panose="020B0603020202020204" pitchFamily="34" charset="0"/>
              </a:rPr>
              <a:t> website is not active on the project website</a:t>
            </a:r>
            <a:endParaRPr lang="ro-RO" sz="1800" dirty="0">
              <a:latin typeface="Trebuchet MS" panose="020B0603020202020204" pitchFamily="34" charset="0"/>
            </a:endParaRPr>
          </a:p>
        </p:txBody>
      </p:sp>
      <p:pic>
        <p:nvPicPr>
          <p:cNvPr id="7" name="Picture 2" descr="D:\VIM\VIM_elements_for_colleagues\7. BRCT Călăraş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44273" y="5943600"/>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14800" y="245482"/>
            <a:ext cx="1188891" cy="867412"/>
          </a:xfrm>
          <a:prstGeom prst="rect">
            <a:avLst/>
          </a:prstGeom>
        </p:spPr>
      </p:pic>
      <p:pic>
        <p:nvPicPr>
          <p:cNvPr id="11" name="Content Placeholder 11"/>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7165468" y="163459"/>
            <a:ext cx="1176888" cy="952350"/>
          </a:xfrm>
          <a:prstGeom prst="rect">
            <a:avLst/>
          </a:prstGeom>
          <a:noFill/>
          <a:ln w="9525">
            <a:noFill/>
            <a:miter lim="800000"/>
            <a:headEnd/>
            <a:tailEnd/>
          </a:ln>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7200" y="293780"/>
            <a:ext cx="2405659" cy="637417"/>
          </a:xfrm>
          <a:prstGeom prst="rect">
            <a:avLst/>
          </a:prstGeom>
        </p:spPr>
      </p:pic>
      <p:pic>
        <p:nvPicPr>
          <p:cNvPr id="5" name="Picture 4"/>
          <p:cNvPicPr>
            <a:picLocks noChangeAspect="1"/>
          </p:cNvPicPr>
          <p:nvPr/>
        </p:nvPicPr>
        <p:blipFill>
          <a:blip r:embed="rId9"/>
          <a:stretch>
            <a:fillRect/>
          </a:stretch>
        </p:blipFill>
        <p:spPr>
          <a:xfrm>
            <a:off x="142355" y="5998721"/>
            <a:ext cx="1390008" cy="676715"/>
          </a:xfrm>
          <a:prstGeom prst="rect">
            <a:avLst/>
          </a:prstGeom>
        </p:spPr>
      </p:pic>
    </p:spTree>
    <p:extLst>
      <p:ext uri="{BB962C8B-B14F-4D97-AF65-F5344CB8AC3E}">
        <p14:creationId xmlns:p14="http://schemas.microsoft.com/office/powerpoint/2010/main" val="42204561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035" y="1098074"/>
            <a:ext cx="8539812" cy="857262"/>
          </a:xfrm>
        </p:spPr>
        <p:txBody>
          <a:bodyPr/>
          <a:lstStyle/>
          <a:p>
            <a:r>
              <a:rPr lang="en-US" sz="2800" b="1" dirty="0" smtClean="0">
                <a:solidFill>
                  <a:schemeClr val="tx2">
                    <a:lumMod val="75000"/>
                  </a:schemeClr>
                </a:solidFill>
                <a:latin typeface="Trebuchet MS" panose="020B0603020202020204" pitchFamily="34" charset="0"/>
              </a:rPr>
              <a:t>Frequent errors</a:t>
            </a:r>
            <a:r>
              <a:rPr lang="en-US" sz="2800" b="1" dirty="0">
                <a:solidFill>
                  <a:srgbClr val="FF0000"/>
                </a:solidFill>
                <a:latin typeface="Trebuchet MS" panose="020B0603020202020204" pitchFamily="34" charset="0"/>
              </a:rPr>
              <a:t/>
            </a:r>
            <a:br>
              <a:rPr lang="en-US" sz="2800" b="1" dirty="0">
                <a:solidFill>
                  <a:srgbClr val="FF0000"/>
                </a:solidFill>
                <a:latin typeface="Trebuchet MS" panose="020B0603020202020204" pitchFamily="34" charset="0"/>
              </a:rPr>
            </a:br>
            <a:endParaRPr lang="en-US" sz="2800" b="1" dirty="0">
              <a:solidFill>
                <a:srgbClr val="FF0000"/>
              </a:solidFill>
              <a:latin typeface="Trebuchet MS" panose="020B0603020202020204" pitchFamily="34" charset="0"/>
            </a:endParaRPr>
          </a:p>
        </p:txBody>
      </p:sp>
      <p:sp>
        <p:nvSpPr>
          <p:cNvPr id="17410" name="Content Placeholder 1"/>
          <p:cNvSpPr>
            <a:spLocks noGrp="1"/>
          </p:cNvSpPr>
          <p:nvPr>
            <p:ph idx="1"/>
          </p:nvPr>
        </p:nvSpPr>
        <p:spPr>
          <a:xfrm>
            <a:off x="166443" y="1526705"/>
            <a:ext cx="8809171" cy="4537452"/>
          </a:xfrm>
        </p:spPr>
        <p:txBody>
          <a:bodyPr/>
          <a:lstStyle/>
          <a:p>
            <a:pPr marL="0" lvl="0" indent="0" algn="ctr">
              <a:buNone/>
            </a:pPr>
            <a:r>
              <a:rPr lang="en-US" sz="1800" dirty="0" smtClean="0">
                <a:solidFill>
                  <a:prstClr val="black"/>
                </a:solidFill>
                <a:latin typeface="Trebuchet MS" panose="020B0603020202020204" pitchFamily="34" charset="0"/>
              </a:rPr>
              <a:t>7. Using different languages when elaborating a document</a:t>
            </a:r>
          </a:p>
          <a:p>
            <a:pPr marL="0" lvl="0" indent="0" algn="just">
              <a:buNone/>
            </a:pPr>
            <a:endParaRPr lang="en-US" sz="1800" dirty="0">
              <a:solidFill>
                <a:prstClr val="black"/>
              </a:solidFill>
              <a:latin typeface="Trebuchet MS" panose="020B0603020202020204" pitchFamily="34" charset="0"/>
            </a:endParaRPr>
          </a:p>
          <a:p>
            <a:pPr marL="0" lvl="0" indent="0" algn="just">
              <a:buNone/>
            </a:pPr>
            <a:endParaRPr lang="en-US" sz="1800" dirty="0" smtClean="0">
              <a:solidFill>
                <a:prstClr val="black"/>
              </a:solidFill>
              <a:latin typeface="Trebuchet MS" panose="020B0603020202020204" pitchFamily="34" charset="0"/>
            </a:endParaRPr>
          </a:p>
          <a:p>
            <a:pPr marL="0" lvl="0" indent="0" algn="just">
              <a:buNone/>
            </a:pPr>
            <a:endParaRPr lang="en-US" sz="1800" dirty="0">
              <a:solidFill>
                <a:prstClr val="black"/>
              </a:solidFill>
              <a:latin typeface="Trebuchet MS" panose="020B0603020202020204" pitchFamily="34" charset="0"/>
            </a:endParaRPr>
          </a:p>
          <a:p>
            <a:pPr marL="0" lvl="0" indent="0" algn="just">
              <a:buNone/>
            </a:pPr>
            <a:endParaRPr lang="en-US" sz="1800" dirty="0" smtClean="0">
              <a:solidFill>
                <a:prstClr val="black"/>
              </a:solidFill>
              <a:latin typeface="Trebuchet MS" panose="020B0603020202020204" pitchFamily="34" charset="0"/>
            </a:endParaRPr>
          </a:p>
          <a:p>
            <a:pPr marL="0" lvl="0" indent="0" algn="just">
              <a:buNone/>
            </a:pPr>
            <a:endParaRPr lang="en-US" sz="1050" dirty="0">
              <a:solidFill>
                <a:prstClr val="black"/>
              </a:solidFill>
              <a:latin typeface="Trebuchet MS" panose="020B0603020202020204" pitchFamily="34" charset="0"/>
            </a:endParaRPr>
          </a:p>
          <a:p>
            <a:pPr marL="0" lvl="0" indent="0" algn="just">
              <a:buNone/>
            </a:pPr>
            <a:endParaRPr lang="ro-RO" sz="1800" dirty="0" smtClean="0">
              <a:solidFill>
                <a:prstClr val="black"/>
              </a:solidFill>
              <a:latin typeface="Trebuchet MS" panose="020B0603020202020204" pitchFamily="34" charset="0"/>
            </a:endParaRPr>
          </a:p>
          <a:p>
            <a:pPr marL="0" lvl="0" indent="0" algn="just">
              <a:buNone/>
            </a:pPr>
            <a:endParaRPr lang="ro-RO" sz="1800" dirty="0">
              <a:solidFill>
                <a:prstClr val="black"/>
              </a:solidFill>
              <a:latin typeface="Trebuchet MS" panose="020B0603020202020204" pitchFamily="34" charset="0"/>
            </a:endParaRPr>
          </a:p>
          <a:p>
            <a:pPr marL="0" lvl="0" indent="0" algn="just">
              <a:buNone/>
            </a:pPr>
            <a:endParaRPr lang="ro-RO" sz="1800" dirty="0" smtClean="0">
              <a:solidFill>
                <a:prstClr val="black"/>
              </a:solidFill>
              <a:latin typeface="Trebuchet MS" panose="020B0603020202020204" pitchFamily="34" charset="0"/>
            </a:endParaRPr>
          </a:p>
          <a:p>
            <a:pPr marL="0" lvl="0" indent="0" algn="just">
              <a:buNone/>
            </a:pPr>
            <a:endParaRPr lang="en-US" sz="1800" dirty="0">
              <a:solidFill>
                <a:prstClr val="black"/>
              </a:solidFill>
              <a:latin typeface="Trebuchet MS" panose="020B0603020202020204" pitchFamily="34" charset="0"/>
            </a:endParaRPr>
          </a:p>
          <a:p>
            <a:pPr marL="0" lvl="0" indent="0" algn="just">
              <a:buNone/>
            </a:pPr>
            <a:endParaRPr lang="ro-RO" sz="1800" dirty="0">
              <a:latin typeface="Trebuchet MS" panose="020B0603020202020204" pitchFamily="34" charset="0"/>
            </a:endParaRPr>
          </a:p>
        </p:txBody>
      </p:sp>
      <p:pic>
        <p:nvPicPr>
          <p:cNvPr id="7" name="Picture 2" descr="D:\VIM\VIM_elements_for_colleagues\7. BRCT Călăraş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44273" y="5943600"/>
            <a:ext cx="635823" cy="73183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165468" y="125365"/>
            <a:ext cx="1651379" cy="748165"/>
          </a:xfrm>
          <a:prstGeom prst="rect">
            <a:avLst/>
          </a:prstGeom>
          <a:solidFill>
            <a:schemeClr val="bg1"/>
          </a:solidFill>
        </p:spPr>
        <p:txBody>
          <a:bodyPr wrap="square" rtlCol="0">
            <a:spAutoFit/>
          </a:bodyPr>
          <a:lstStyle/>
          <a:p>
            <a:endParaRPr lang="en-US" dirty="0">
              <a:solidFill>
                <a:prstClr val="black"/>
              </a:solidFill>
            </a:endParaRP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14800" y="245482"/>
            <a:ext cx="1188891" cy="867412"/>
          </a:xfrm>
          <a:prstGeom prst="rect">
            <a:avLst/>
          </a:prstGeom>
        </p:spPr>
      </p:pic>
      <p:pic>
        <p:nvPicPr>
          <p:cNvPr id="11" name="Content Placeholder 11"/>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7165468" y="163459"/>
            <a:ext cx="1176888" cy="952350"/>
          </a:xfrm>
          <a:prstGeom prst="rect">
            <a:avLst/>
          </a:prstGeom>
          <a:noFill/>
          <a:ln w="9525">
            <a:noFill/>
            <a:miter lim="800000"/>
            <a:headEnd/>
            <a:tailEnd/>
          </a:ln>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7200" y="293780"/>
            <a:ext cx="2405659" cy="637417"/>
          </a:xfrm>
          <a:prstGeom prst="rect">
            <a:avLst/>
          </a:prstGeom>
        </p:spPr>
      </p:pic>
      <p:pic>
        <p:nvPicPr>
          <p:cNvPr id="5" name="Picture 4"/>
          <p:cNvPicPr>
            <a:picLocks noChangeAspect="1"/>
          </p:cNvPicPr>
          <p:nvPr/>
        </p:nvPicPr>
        <p:blipFill>
          <a:blip r:embed="rId8"/>
          <a:stretch>
            <a:fillRect/>
          </a:stretch>
        </p:blipFill>
        <p:spPr>
          <a:xfrm>
            <a:off x="142355" y="5998721"/>
            <a:ext cx="1390008" cy="676715"/>
          </a:xfrm>
          <a:prstGeom prst="rect">
            <a:avLst/>
          </a:prstGeom>
        </p:spPr>
      </p:pic>
      <p:graphicFrame>
        <p:nvGraphicFramePr>
          <p:cNvPr id="12" name="Object 11"/>
          <p:cNvGraphicFramePr>
            <a:graphicFrameLocks noChangeAspect="1"/>
          </p:cNvGraphicFramePr>
          <p:nvPr>
            <p:extLst>
              <p:ext uri="{D42A27DB-BD31-4B8C-83A1-F6EECF244321}">
                <p14:modId xmlns:p14="http://schemas.microsoft.com/office/powerpoint/2010/main" val="2681018496"/>
              </p:ext>
            </p:extLst>
          </p:nvPr>
        </p:nvGraphicFramePr>
        <p:xfrm>
          <a:off x="2626660" y="1932952"/>
          <a:ext cx="3617482" cy="4820798"/>
        </p:xfrm>
        <a:graphic>
          <a:graphicData uri="http://schemas.openxmlformats.org/presentationml/2006/ole">
            <mc:AlternateContent xmlns:mc="http://schemas.openxmlformats.org/markup-compatibility/2006">
              <mc:Choice xmlns:v="urn:schemas-microsoft-com:vml" Requires="v">
                <p:oleObj spid="_x0000_s1032" name="Document" r:id="rId10" imgW="6623213" imgH="8827197" progId="Word.Document.12">
                  <p:embed/>
                </p:oleObj>
              </mc:Choice>
              <mc:Fallback>
                <p:oleObj name="Document" r:id="rId10" imgW="6623213" imgH="8827197" progId="Word.Document.12">
                  <p:embed/>
                  <p:pic>
                    <p:nvPicPr>
                      <p:cNvPr id="0" name=""/>
                      <p:cNvPicPr/>
                      <p:nvPr/>
                    </p:nvPicPr>
                    <p:blipFill>
                      <a:blip r:embed="rId11"/>
                      <a:stretch>
                        <a:fillRect/>
                      </a:stretch>
                    </p:blipFill>
                    <p:spPr>
                      <a:xfrm>
                        <a:off x="2626660" y="1932952"/>
                        <a:ext cx="3617482" cy="4820798"/>
                      </a:xfrm>
                      <a:prstGeom prst="rect">
                        <a:avLst/>
                      </a:prstGeom>
                      <a:ln w="19050">
                        <a:solidFill>
                          <a:schemeClr val="tx1"/>
                        </a:solidFill>
                      </a:ln>
                    </p:spPr>
                  </p:pic>
                </p:oleObj>
              </mc:Fallback>
            </mc:AlternateContent>
          </a:graphicData>
        </a:graphic>
      </p:graphicFrame>
    </p:spTree>
    <p:extLst>
      <p:ext uri="{BB962C8B-B14F-4D97-AF65-F5344CB8AC3E}">
        <p14:creationId xmlns:p14="http://schemas.microsoft.com/office/powerpoint/2010/main" val="19058549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14815</TotalTime>
  <Words>689</Words>
  <Application>Microsoft Office PowerPoint</Application>
  <PresentationFormat>On-screen Show (4:3)</PresentationFormat>
  <Paragraphs>74</Paragraphs>
  <Slides>10</Slides>
  <Notes>10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Arial</vt:lpstr>
      <vt:lpstr>Calibri</vt:lpstr>
      <vt:lpstr>Trebuchet MS</vt:lpstr>
      <vt:lpstr>Wingdings</vt:lpstr>
      <vt:lpstr>Office Theme</vt:lpstr>
      <vt:lpstr>Document</vt:lpstr>
      <vt:lpstr>PowerPoint Presentation</vt:lpstr>
      <vt:lpstr>Visual Identity Manual Interreg V-A RO-BG</vt:lpstr>
      <vt:lpstr>Information and publicity measures</vt:lpstr>
      <vt:lpstr>Measures for beneficiaries </vt:lpstr>
      <vt:lpstr>Measures for beneficiaries </vt:lpstr>
      <vt:lpstr>Measures for beneficiaries </vt:lpstr>
      <vt:lpstr>Frequent errors </vt:lpstr>
      <vt:lpstr>Frequent errors </vt:lpstr>
      <vt:lpstr>Frequent errors </vt:lpstr>
      <vt:lpstr>Thank you for your attention!</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1078</cp:revision>
  <cp:lastPrinted>2018-10-25T11:10:21Z</cp:lastPrinted>
  <dcterms:created xsi:type="dcterms:W3CDTF">2007-11-21T13:10:07Z</dcterms:created>
  <dcterms:modified xsi:type="dcterms:W3CDTF">2018-10-25T12:57:40Z</dcterms:modified>
</cp:coreProperties>
</file>